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8" r:id="rId2"/>
    <p:sldId id="281" r:id="rId3"/>
    <p:sldId id="280" r:id="rId4"/>
    <p:sldId id="282" r:id="rId5"/>
    <p:sldId id="341" r:id="rId6"/>
    <p:sldId id="342" r:id="rId7"/>
    <p:sldId id="283" r:id="rId8"/>
    <p:sldId id="264" r:id="rId9"/>
    <p:sldId id="257" r:id="rId10"/>
    <p:sldId id="286" r:id="rId11"/>
    <p:sldId id="285" r:id="rId12"/>
    <p:sldId id="301" r:id="rId13"/>
    <p:sldId id="291" r:id="rId14"/>
    <p:sldId id="289" r:id="rId15"/>
    <p:sldId id="265" r:id="rId16"/>
    <p:sldId id="292" r:id="rId17"/>
    <p:sldId id="343" r:id="rId18"/>
    <p:sldId id="344" r:id="rId19"/>
    <p:sldId id="345" r:id="rId20"/>
    <p:sldId id="319" r:id="rId21"/>
    <p:sldId id="321" r:id="rId22"/>
    <p:sldId id="296" r:id="rId23"/>
    <p:sldId id="347" r:id="rId24"/>
    <p:sldId id="256" r:id="rId25"/>
    <p:sldId id="259" r:id="rId26"/>
    <p:sldId id="349" r:id="rId27"/>
    <p:sldId id="346" r:id="rId28"/>
    <p:sldId id="348" r:id="rId29"/>
    <p:sldId id="350" r:id="rId30"/>
    <p:sldId id="300" r:id="rId31"/>
    <p:sldId id="299" r:id="rId32"/>
    <p:sldId id="274" r:id="rId33"/>
    <p:sldId id="268" r:id="rId34"/>
    <p:sldId id="275" r:id="rId35"/>
    <p:sldId id="267" r:id="rId36"/>
    <p:sldId id="273" r:id="rId37"/>
    <p:sldId id="276" r:id="rId38"/>
    <p:sldId id="272" r:id="rId39"/>
    <p:sldId id="270" r:id="rId40"/>
    <p:sldId id="277" r:id="rId41"/>
    <p:sldId id="30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34647" autoAdjust="0"/>
    <p:restoredTop sz="94660"/>
  </p:normalViewPr>
  <p:slideViewPr>
    <p:cSldViewPr>
      <p:cViewPr varScale="1">
        <p:scale>
          <a:sx n="53" d="100"/>
          <a:sy n="53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08"/>
    </p:cViewPr>
  </p:sorterViewPr>
  <p:notesViewPr>
    <p:cSldViewPr>
      <p:cViewPr varScale="1">
        <p:scale>
          <a:sx n="57" d="100"/>
          <a:sy n="57" d="100"/>
        </p:scale>
        <p:origin x="-277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1A8DA-CBBE-4F0A-B7F2-6AF54D07C27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06932-6E07-4891-BEDE-E4A8C7E7DB2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3729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8992-476B-4840-A2B0-10A7EEED6102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B6FB-C4A2-4868-8E5F-79A3A24EB1A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2545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8992-476B-4840-A2B0-10A7EEED6102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B6FB-C4A2-4868-8E5F-79A3A24EB1A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9298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8992-476B-4840-A2B0-10A7EEED6102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B6FB-C4A2-4868-8E5F-79A3A24EB1A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7680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8992-476B-4840-A2B0-10A7EEED6102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B6FB-C4A2-4868-8E5F-79A3A24EB1A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5193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8992-476B-4840-A2B0-10A7EEED6102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B6FB-C4A2-4868-8E5F-79A3A24EB1A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9940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8992-476B-4840-A2B0-10A7EEED6102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B6FB-C4A2-4868-8E5F-79A3A24EB1A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0561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8992-476B-4840-A2B0-10A7EEED6102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B6FB-C4A2-4868-8E5F-79A3A24EB1A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1201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8992-476B-4840-A2B0-10A7EEED6102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B6FB-C4A2-4868-8E5F-79A3A24EB1A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7659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8992-476B-4840-A2B0-10A7EEED6102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B6FB-C4A2-4868-8E5F-79A3A24EB1A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617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8992-476B-4840-A2B0-10A7EEED6102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B6FB-C4A2-4868-8E5F-79A3A24EB1A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9505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8992-476B-4840-A2B0-10A7EEED6102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B6FB-C4A2-4868-8E5F-79A3A24EB1A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9513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BAF90BB9-7065-478D-B06D-945F7DE14CB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3966881075"/>
              </p:ext>
            </p:extLst>
          </p:nvPr>
        </p:nvGraphicFramePr>
        <p:xfrm>
          <a:off x="395536" y="2420888"/>
          <a:ext cx="8208912" cy="3589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951">
                  <a:extLst>
                    <a:ext uri="{9D8B030D-6E8A-4147-A177-3AD203B41FA5}">
                      <a16:colId xmlns="" xmlns:a16="http://schemas.microsoft.com/office/drawing/2014/main" val="2112518132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2362264917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908860160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3254715020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2731250703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261596147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289968639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3062737836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1908873874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3727027574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3173651916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852357584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3125992745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3080299058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98807166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2467790154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3938809576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1748668626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2134776350"/>
                    </a:ext>
                  </a:extLst>
                </a:gridCol>
                <a:gridCol w="134843">
                  <a:extLst>
                    <a:ext uri="{9D8B030D-6E8A-4147-A177-3AD203B41FA5}">
                      <a16:colId xmlns="" xmlns:a16="http://schemas.microsoft.com/office/drawing/2014/main" val="2688683290"/>
                    </a:ext>
                  </a:extLst>
                </a:gridCol>
              </a:tblGrid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I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II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III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IV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V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VI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VII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VIII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74979658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1st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H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He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79834057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2nd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Li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Be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B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C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N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O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F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Ne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07899501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3rd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Na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Mg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Al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Si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P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S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Cl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 err="1">
                          <a:effectLst/>
                        </a:rPr>
                        <a:t>Ar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72509806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4th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K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Ca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Sc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 err="1">
                          <a:effectLst/>
                        </a:rPr>
                        <a:t>Ti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V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Cr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Mn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Fe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Co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Ni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Cu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Zn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Ga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Ge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As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Se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Br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Kr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70860730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5th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Rb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Sr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Y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Zr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Nb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Mo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Tc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Ru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Rh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Pd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Ag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Cd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In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Sn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Sb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 err="1">
                          <a:effectLst/>
                        </a:rPr>
                        <a:t>Te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I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Xe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1529273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6th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Cs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Ba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La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Hf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Ta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W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Re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Os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Ir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Pt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Au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Hg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Tl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Pb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Bi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Po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At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Rn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72368421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7th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Fr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Ra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Ac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Rf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Db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Sg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Bh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Hs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Mt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900" i="1" u="none" strike="noStrike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900" i="1" u="none" strike="noStrike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900" i="1" u="none" strike="noStrike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Rg</a:t>
                      </a:r>
                      <a:endParaRPr lang="en-GB" sz="1900" i="1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900" i="1" u="none" strike="noStrike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Cn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Nh 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Fl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Mc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Lv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Ts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Og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26210065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 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96257367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Ce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 err="1">
                          <a:effectLst/>
                        </a:rPr>
                        <a:t>Pr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Nd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Pm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 err="1">
                          <a:effectLst/>
                        </a:rPr>
                        <a:t>Sm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Eu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Gd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Tb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Dy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Ho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Er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Tm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Yb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Lu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18495754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Th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Pa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U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Np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Pu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Am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Cm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Bk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Cf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Es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Fm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Md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No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Lr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3161076"/>
                  </a:ext>
                </a:extLst>
              </a:tr>
              <a:tr h="1677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73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92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BAF90BB9-7065-478D-B06D-945F7DE14CB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3774997606"/>
              </p:ext>
            </p:extLst>
          </p:nvPr>
        </p:nvGraphicFramePr>
        <p:xfrm>
          <a:off x="395536" y="2420888"/>
          <a:ext cx="8208912" cy="3589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951">
                  <a:extLst>
                    <a:ext uri="{9D8B030D-6E8A-4147-A177-3AD203B41FA5}">
                      <a16:colId xmlns="" xmlns:a16="http://schemas.microsoft.com/office/drawing/2014/main" val="2112518132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2362264917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908860160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3254715020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2731250703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261596147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289968639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3062737836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1908873874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3727027574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3173651916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852357584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3125992745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3080299058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98807166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2467790154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3938809576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1748668626"/>
                    </a:ext>
                  </a:extLst>
                </a:gridCol>
                <a:gridCol w="424951">
                  <a:extLst>
                    <a:ext uri="{9D8B030D-6E8A-4147-A177-3AD203B41FA5}">
                      <a16:colId xmlns="" xmlns:a16="http://schemas.microsoft.com/office/drawing/2014/main" val="2134776350"/>
                    </a:ext>
                  </a:extLst>
                </a:gridCol>
                <a:gridCol w="134843">
                  <a:extLst>
                    <a:ext uri="{9D8B030D-6E8A-4147-A177-3AD203B41FA5}">
                      <a16:colId xmlns="" xmlns:a16="http://schemas.microsoft.com/office/drawing/2014/main" val="2688683290"/>
                    </a:ext>
                  </a:extLst>
                </a:gridCol>
              </a:tblGrid>
              <a:tr h="2348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I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II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III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IV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V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VI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VII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VIII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74979658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1st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H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He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79834057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2nd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Li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Be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 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B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C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N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O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F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Ne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07899501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3rd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Na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Mg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 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 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 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 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 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 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Al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Si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P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S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Cl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 err="1">
                          <a:effectLst/>
                        </a:rPr>
                        <a:t>Ar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72509806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4th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K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Ca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Sc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 err="1">
                          <a:effectLst/>
                        </a:rPr>
                        <a:t>Ti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V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Cr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Mn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Fe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Co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Ni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Cu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Zn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Ga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Ge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As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Se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Br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Kr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70860730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5th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Rb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Sr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Y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Zr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Nb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Mo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Tc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Ru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Rh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Pd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Ag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Cd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In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Sn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Sb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 err="1">
                          <a:effectLst/>
                        </a:rPr>
                        <a:t>Te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I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Xe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1529273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6th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Cs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Ba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La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Hf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Ta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W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Re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Os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Ir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Pt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Au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Hg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Tl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Pb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Bi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Po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At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Rn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72368421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7th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Fr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Ra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Ac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Rf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Db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Sg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Bh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Hs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Mt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900" i="1" u="none" strike="noStrike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900" i="1" u="none" strike="noStrike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900" i="1" u="none" strike="noStrike" kern="1200" dirty="0" err="1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Rg</a:t>
                      </a:r>
                      <a:endParaRPr lang="en-GB" sz="1900" i="1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900" i="1" u="none" strike="noStrike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Cn</a:t>
                      </a: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Nh 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Fl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Mc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Lv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Ts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Og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26210065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 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96257367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Ce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 err="1">
                          <a:effectLst/>
                        </a:rPr>
                        <a:t>Pr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Nd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Pm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 err="1">
                          <a:effectLst/>
                        </a:rPr>
                        <a:t>Sm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Eu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Gd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Tb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Dy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Ho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Er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Tm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Yb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>
                          <a:effectLst/>
                        </a:rPr>
                        <a:t>Lu</a:t>
                      </a:r>
                      <a:endParaRPr lang="en-GB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18495754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u="none" strike="noStrike" dirty="0">
                          <a:effectLst/>
                        </a:rPr>
                        <a:t> </a:t>
                      </a:r>
                      <a:endParaRPr lang="en-GB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Th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Pa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U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Np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Pu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Am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Cm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Bk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Cf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Es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Fm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Md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No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i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Lr</a:t>
                      </a:r>
                      <a:endParaRPr lang="en-GB" sz="1900" b="1" i="1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3161076"/>
                  </a:ext>
                </a:extLst>
              </a:tr>
              <a:tr h="1677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86" marR="8386" marT="838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73906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="" xmlns:a16="http://schemas.microsoft.com/office/drawing/2014/main" id="{12DAB4A2-4C71-4457-922E-027DB904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8ED41377-C63B-4EB9-899C-28019039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7482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 descr="periodic table coloured inclined.jpg">
            <a:extLst>
              <a:ext uri="{FF2B5EF4-FFF2-40B4-BE49-F238E27FC236}">
                <a16:creationId xmlns="" xmlns:a16="http://schemas.microsoft.com/office/drawing/2014/main" id="{EBAE34FA-A97D-449A-9CA1-D1F2321EDF3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6552" y="0"/>
            <a:ext cx="9872933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2ACF921-1503-486F-BC5D-F6FB8A1B859E}"/>
              </a:ext>
            </a:extLst>
          </p:cNvPr>
          <p:cNvSpPr/>
          <p:nvPr userDrawn="1"/>
        </p:nvSpPr>
        <p:spPr>
          <a:xfrm>
            <a:off x="-396552" y="0"/>
            <a:ext cx="9937104" cy="6858000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68992-476B-4840-A2B0-10A7EEED6102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B6FB-C4A2-4868-8E5F-79A3A24EB1A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3241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Gmi9wRC5OY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Periodic Table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941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snucleus.org/membership/html/jh/physical/periodictable/images/MendeleevPeriodic.gif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1" y="548680"/>
            <a:ext cx="8280920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4882348" y="225514"/>
            <a:ext cx="371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Mendeleev’s table</a:t>
            </a:r>
            <a:endParaRPr lang="en-GB" sz="3600" b="1" dirty="0"/>
          </a:p>
        </p:txBody>
      </p:sp>
      <p:sp>
        <p:nvSpPr>
          <p:cNvPr id="3" name="Oval 2"/>
          <p:cNvSpPr/>
          <p:nvPr/>
        </p:nvSpPr>
        <p:spPr>
          <a:xfrm>
            <a:off x="5580112" y="2060848"/>
            <a:ext cx="3347864" cy="39604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852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snucleus.org/membership/html/jh/physical/periodictable/images/MendeleevPeriodic.gif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1" y="548680"/>
            <a:ext cx="8280920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4882348" y="225514"/>
            <a:ext cx="371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Mendeleev’s table</a:t>
            </a:r>
            <a:endParaRPr lang="en-GB" sz="36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64850" y="2456892"/>
            <a:ext cx="1787070" cy="972108"/>
            <a:chOff x="2064850" y="2456892"/>
            <a:chExt cx="1787070" cy="972108"/>
          </a:xfrm>
        </p:grpSpPr>
        <p:sp>
          <p:nvSpPr>
            <p:cNvPr id="22" name="Oval 21"/>
            <p:cNvSpPr/>
            <p:nvPr/>
          </p:nvSpPr>
          <p:spPr>
            <a:xfrm>
              <a:off x="2915816" y="2780928"/>
              <a:ext cx="936104" cy="6480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72? 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064850" y="2456892"/>
              <a:ext cx="936104" cy="6480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44?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131840" y="3861048"/>
            <a:ext cx="5832648" cy="165618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tx1"/>
                </a:solidFill>
              </a:rPr>
              <a:t>44 = </a:t>
            </a:r>
            <a:r>
              <a:rPr lang="it-IT" sz="2800" b="1" dirty="0">
                <a:solidFill>
                  <a:schemeClr val="tx1"/>
                </a:solidFill>
              </a:rPr>
              <a:t>gallium</a:t>
            </a:r>
            <a:r>
              <a:rPr lang="it-IT" sz="2800" dirty="0">
                <a:solidFill>
                  <a:schemeClr val="tx1"/>
                </a:solidFill>
              </a:rPr>
              <a:t> discovered in 1875</a:t>
            </a:r>
          </a:p>
          <a:p>
            <a:r>
              <a:rPr lang="it-IT" sz="2800" dirty="0">
                <a:solidFill>
                  <a:schemeClr val="tx1"/>
                </a:solidFill>
              </a:rPr>
              <a:t>72 = </a:t>
            </a:r>
            <a:r>
              <a:rPr lang="it-IT" sz="2800" b="1" dirty="0">
                <a:solidFill>
                  <a:schemeClr val="tx1"/>
                </a:solidFill>
              </a:rPr>
              <a:t>germanium</a:t>
            </a:r>
            <a:r>
              <a:rPr lang="it-IT" sz="2800" dirty="0">
                <a:solidFill>
                  <a:schemeClr val="tx1"/>
                </a:solidFill>
              </a:rPr>
              <a:t> discovered in  1886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6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A80482-1560-41A3-8B14-D7127B0B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New elements: gallium - 1875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8B2F9A-FC17-49D8-8941-D4F16760A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Paul Emile </a:t>
            </a:r>
            <a:r>
              <a:rPr lang="it-IT" i="1" dirty="0"/>
              <a:t>Lecoq</a:t>
            </a:r>
            <a:r>
              <a:rPr lang="it-IT" dirty="0"/>
              <a:t> de Boisbaudran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42E03B8-02B0-4A97-923D-25B1068B1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10882" r="90882">
                        <a14:foregroundMark x1="45294" y1="45675" x2="45294" y2="456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8184" y="2319349"/>
            <a:ext cx="3238500" cy="2752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35D9DE-ADEC-48B9-BB81-CB88EBAB4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2416680"/>
            <a:ext cx="3456384" cy="2592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90D7AE8-BB52-46B8-9F8F-4EC278DDC6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02" t="11321" r="60832" b="35131"/>
          <a:stretch/>
        </p:blipFill>
        <p:spPr>
          <a:xfrm>
            <a:off x="251520" y="2416680"/>
            <a:ext cx="2448272" cy="26012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4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New elements: the noble gases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45202" cy="452596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Discovered in the 1890s</a:t>
            </a:r>
          </a:p>
          <a:p>
            <a:r>
              <a:rPr lang="it-IT" dirty="0"/>
              <a:t>A problem for Mendeleev - where to place them?</a:t>
            </a:r>
          </a:p>
          <a:p>
            <a:r>
              <a:rPr lang="it-IT" dirty="0"/>
              <a:t>Chemically and physically they are all similar </a:t>
            </a:r>
          </a:p>
          <a:p>
            <a:r>
              <a:rPr lang="it-IT" dirty="0"/>
              <a:t>Masses indicated that they belonged to their own group beyond Mendeleev’s group VII.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2" y="1577927"/>
            <a:ext cx="3008594" cy="199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337" y="3895166"/>
            <a:ext cx="3050850" cy="191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33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Atomic number «Z»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/>
          </a:bodyPr>
          <a:lstStyle/>
          <a:p>
            <a:r>
              <a:rPr lang="it-IT" dirty="0"/>
              <a:t>Early 20</a:t>
            </a:r>
            <a:r>
              <a:rPr lang="it-IT" baseline="30000" dirty="0"/>
              <a:t>th</a:t>
            </a:r>
            <a:r>
              <a:rPr lang="it-IT" dirty="0"/>
              <a:t> Century: discovery of atomic structure</a:t>
            </a:r>
          </a:p>
          <a:p>
            <a:pPr lvl="1"/>
            <a:r>
              <a:rPr lang="it-IT" dirty="0"/>
              <a:t>Protons</a:t>
            </a:r>
          </a:p>
          <a:p>
            <a:pPr lvl="1"/>
            <a:r>
              <a:rPr lang="it-IT" dirty="0"/>
              <a:t>Neutrons</a:t>
            </a:r>
          </a:p>
          <a:p>
            <a:pPr lvl="1"/>
            <a:r>
              <a:rPr lang="it-IT" dirty="0"/>
              <a:t>Electrons</a:t>
            </a:r>
          </a:p>
          <a:p>
            <a:r>
              <a:rPr lang="it-IT" b="1" dirty="0"/>
              <a:t>Moseley</a:t>
            </a:r>
            <a:r>
              <a:rPr lang="it-IT" dirty="0"/>
              <a:t>: measurement of the number of protons in a nucleus by x-ray methods.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3284099" cy="246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739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Chemical symbols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Each element is shown with a symbol</a:t>
            </a:r>
          </a:p>
          <a:p>
            <a:pPr lvl="1"/>
            <a:r>
              <a:rPr lang="it-IT" dirty="0"/>
              <a:t>Mass number = number of protons + neutrons</a:t>
            </a:r>
          </a:p>
          <a:p>
            <a:pPr lvl="1"/>
            <a:r>
              <a:rPr lang="it-IT" dirty="0"/>
              <a:t>Atomic number = number of protons</a:t>
            </a:r>
          </a:p>
          <a:p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2DCB4F4-1D54-4AFC-A32D-DE83C5F6C671}"/>
              </a:ext>
            </a:extLst>
          </p:cNvPr>
          <p:cNvGrpSpPr/>
          <p:nvPr/>
        </p:nvGrpSpPr>
        <p:grpSpPr>
          <a:xfrm>
            <a:off x="3131840" y="3645024"/>
            <a:ext cx="2558682" cy="2121099"/>
            <a:chOff x="5004048" y="3645024"/>
            <a:chExt cx="2558682" cy="2121099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2978B14-067A-4197-B0D7-94EE1E1D8C39}"/>
                </a:ext>
              </a:extLst>
            </p:cNvPr>
            <p:cNvSpPr/>
            <p:nvPr/>
          </p:nvSpPr>
          <p:spPr>
            <a:xfrm>
              <a:off x="5004048" y="3645024"/>
              <a:ext cx="2558682" cy="21210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600" dirty="0">
                  <a:solidFill>
                    <a:srgbClr val="FFC000"/>
                  </a:solidFill>
                </a:rPr>
                <a:t>Au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C754047-AD34-44A0-AE80-17DF2BB07CC4}"/>
                </a:ext>
              </a:extLst>
            </p:cNvPr>
            <p:cNvSpPr/>
            <p:nvPr/>
          </p:nvSpPr>
          <p:spPr>
            <a:xfrm>
              <a:off x="5153380" y="3891448"/>
              <a:ext cx="792088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dirty="0">
                  <a:solidFill>
                    <a:srgbClr val="FFC000"/>
                  </a:solidFill>
                </a:rPr>
                <a:t>197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61A9202-5382-450F-B0F0-7E4AB7C09B98}"/>
                </a:ext>
              </a:extLst>
            </p:cNvPr>
            <p:cNvSpPr/>
            <p:nvPr/>
          </p:nvSpPr>
          <p:spPr>
            <a:xfrm>
              <a:off x="5153380" y="5219876"/>
              <a:ext cx="792088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dirty="0">
                  <a:solidFill>
                    <a:srgbClr val="FFC000"/>
                  </a:solidFill>
                </a:rPr>
                <a:t>79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6728FB1-FE22-41D2-B9EB-069D4A691044}"/>
                </a:ext>
              </a:extLst>
            </p:cNvPr>
            <p:cNvSpPr txBox="1"/>
            <p:nvPr/>
          </p:nvSpPr>
          <p:spPr>
            <a:xfrm>
              <a:off x="5894413" y="3894539"/>
              <a:ext cx="147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</a:rPr>
                <a:t>Mass number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46F07E9-6C80-4A5E-8343-D2821E7A433F}"/>
                </a:ext>
              </a:extLst>
            </p:cNvPr>
            <p:cNvSpPr txBox="1"/>
            <p:nvPr/>
          </p:nvSpPr>
          <p:spPr>
            <a:xfrm>
              <a:off x="5920999" y="5248922"/>
              <a:ext cx="1641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</a:rPr>
                <a:t>Atomic number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8689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modern 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Elements in order of increasing Z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224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499946-8326-44F0-92A5-4C03BB32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modern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F76A73-3372-4EA7-8146-E46425CDD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Groups = down; rows = across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37184BF9-2B7B-4FA3-894A-0E5BAF40F07D}"/>
              </a:ext>
            </a:extLst>
          </p:cNvPr>
          <p:cNvSpPr/>
          <p:nvPr/>
        </p:nvSpPr>
        <p:spPr>
          <a:xfrm>
            <a:off x="1331640" y="3571209"/>
            <a:ext cx="6732748" cy="360040"/>
          </a:xfrm>
          <a:prstGeom prst="rightArrow">
            <a:avLst/>
          </a:prstGeom>
          <a:solidFill>
            <a:schemeClr val="accent6">
              <a:lumMod val="75000"/>
              <a:alpha val="53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2AC14EB5-4AB5-4AA0-817C-6E3E6FBD7882}"/>
              </a:ext>
            </a:extLst>
          </p:cNvPr>
          <p:cNvSpPr/>
          <p:nvPr/>
        </p:nvSpPr>
        <p:spPr>
          <a:xfrm>
            <a:off x="755576" y="2779121"/>
            <a:ext cx="504056" cy="1944216"/>
          </a:xfrm>
          <a:prstGeom prst="downArrow">
            <a:avLst/>
          </a:prstGeom>
          <a:solidFill>
            <a:schemeClr val="accent5">
              <a:lumMod val="75000"/>
              <a:alpha val="54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937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1BA691-9F2E-4A5B-AD12-11228D7D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modern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A09896-0FB7-4CCF-9080-744FD146D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Organised in blocks = electronic structure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D7502DC-9BCB-479D-96BF-48CE5D14084D}"/>
              </a:ext>
            </a:extLst>
          </p:cNvPr>
          <p:cNvSpPr/>
          <p:nvPr/>
        </p:nvSpPr>
        <p:spPr>
          <a:xfrm>
            <a:off x="179512" y="3789040"/>
            <a:ext cx="129614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s-block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F89D145-1A30-4197-86CC-55D708A6B175}"/>
              </a:ext>
            </a:extLst>
          </p:cNvPr>
          <p:cNvSpPr/>
          <p:nvPr/>
        </p:nvSpPr>
        <p:spPr>
          <a:xfrm>
            <a:off x="6516216" y="3429000"/>
            <a:ext cx="129614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p-block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88EA70E-1309-4EB5-98C8-4C51844D8F0C}"/>
              </a:ext>
            </a:extLst>
          </p:cNvPr>
          <p:cNvSpPr/>
          <p:nvPr/>
        </p:nvSpPr>
        <p:spPr>
          <a:xfrm>
            <a:off x="5580112" y="5617840"/>
            <a:ext cx="129614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f-block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86D2D39-A093-4E25-BA91-ECDE0F8F46F2}"/>
              </a:ext>
            </a:extLst>
          </p:cNvPr>
          <p:cNvSpPr/>
          <p:nvPr/>
        </p:nvSpPr>
        <p:spPr>
          <a:xfrm>
            <a:off x="3134060" y="3933056"/>
            <a:ext cx="129614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d-block</a:t>
            </a:r>
          </a:p>
        </p:txBody>
      </p:sp>
    </p:spTree>
    <p:extLst>
      <p:ext uri="{BB962C8B-B14F-4D97-AF65-F5344CB8AC3E}">
        <p14:creationId xmlns="" xmlns:p14="http://schemas.microsoft.com/office/powerpoint/2010/main" val="28515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B41CA1-316A-4D02-860E-999E6C6C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modern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CDEDC2-25EA-4EAB-A248-45EF794F6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Metals, semi-metals, non-metals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586FD89-85EB-4909-94D8-D5C5D7789DAE}"/>
              </a:ext>
            </a:extLst>
          </p:cNvPr>
          <p:cNvSpPr/>
          <p:nvPr/>
        </p:nvSpPr>
        <p:spPr>
          <a:xfrm>
            <a:off x="6316312" y="3284984"/>
            <a:ext cx="432048" cy="648072"/>
          </a:xfrm>
          <a:prstGeom prst="rect">
            <a:avLst/>
          </a:prstGeom>
          <a:solidFill>
            <a:srgbClr val="7030A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203F5DE-1927-4DAA-929A-857DAB8DBFB9}"/>
              </a:ext>
            </a:extLst>
          </p:cNvPr>
          <p:cNvSpPr/>
          <p:nvPr/>
        </p:nvSpPr>
        <p:spPr>
          <a:xfrm>
            <a:off x="6748360" y="3609020"/>
            <a:ext cx="432048" cy="648072"/>
          </a:xfrm>
          <a:prstGeom prst="rect">
            <a:avLst/>
          </a:prstGeom>
          <a:solidFill>
            <a:srgbClr val="7030A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C2BD10D-4E52-4422-A64B-C27EE5F9692D}"/>
              </a:ext>
            </a:extLst>
          </p:cNvPr>
          <p:cNvSpPr/>
          <p:nvPr/>
        </p:nvSpPr>
        <p:spPr>
          <a:xfrm>
            <a:off x="7164288" y="3933056"/>
            <a:ext cx="432048" cy="648072"/>
          </a:xfrm>
          <a:prstGeom prst="rect">
            <a:avLst/>
          </a:prstGeom>
          <a:solidFill>
            <a:srgbClr val="7030A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8F4CE73-7756-4563-9E48-EDF060B9391A}"/>
              </a:ext>
            </a:extLst>
          </p:cNvPr>
          <p:cNvSpPr/>
          <p:nvPr/>
        </p:nvSpPr>
        <p:spPr>
          <a:xfrm>
            <a:off x="5884264" y="2996952"/>
            <a:ext cx="432048" cy="288032"/>
          </a:xfrm>
          <a:prstGeom prst="rect">
            <a:avLst/>
          </a:prstGeom>
          <a:solidFill>
            <a:srgbClr val="7030A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B0ABA80-FCCB-4524-902F-1CDD96189A2E}"/>
              </a:ext>
            </a:extLst>
          </p:cNvPr>
          <p:cNvSpPr/>
          <p:nvPr/>
        </p:nvSpPr>
        <p:spPr>
          <a:xfrm>
            <a:off x="2195736" y="4077072"/>
            <a:ext cx="331236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metals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1BDC174-545F-4E27-8884-3A311CE60C98}"/>
              </a:ext>
            </a:extLst>
          </p:cNvPr>
          <p:cNvSpPr/>
          <p:nvPr/>
        </p:nvSpPr>
        <p:spPr>
          <a:xfrm>
            <a:off x="6964384" y="2715786"/>
            <a:ext cx="174431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non-metals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ED0F60C-D96C-4EB4-AF32-34435F7717A7}"/>
              </a:ext>
            </a:extLst>
          </p:cNvPr>
          <p:cNvSpPr/>
          <p:nvPr/>
        </p:nvSpPr>
        <p:spPr>
          <a:xfrm>
            <a:off x="7410644" y="4315388"/>
            <a:ext cx="174431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semi-metals</a:t>
            </a:r>
          </a:p>
        </p:txBody>
      </p:sp>
    </p:spTree>
    <p:extLst>
      <p:ext uri="{BB962C8B-B14F-4D97-AF65-F5344CB8AC3E}">
        <p14:creationId xmlns="" xmlns:p14="http://schemas.microsoft.com/office/powerpoint/2010/main" val="42755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Døbereiner’s</a:t>
            </a:r>
            <a:r>
              <a:rPr lang="en-GB" dirty="0"/>
              <a:t> triads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Early in the 1800s Døbereiner noticed r</a:t>
            </a:r>
            <a:r>
              <a:rPr lang="it-IT" dirty="0"/>
              <a:t>egular patterns of behaviour among some elements:</a:t>
            </a:r>
          </a:p>
          <a:p>
            <a:r>
              <a:rPr lang="it-IT" dirty="0"/>
              <a:t>Li – Na – K</a:t>
            </a:r>
          </a:p>
          <a:p>
            <a:r>
              <a:rPr lang="it-IT" dirty="0"/>
              <a:t>Cl – Br – I</a:t>
            </a:r>
          </a:p>
          <a:p>
            <a:r>
              <a:rPr lang="it-IT" dirty="0"/>
              <a:t>Linked it to the arithmetic mean of masses</a:t>
            </a:r>
          </a:p>
          <a:p>
            <a:r>
              <a:rPr lang="it-IT" i="1" dirty="0"/>
              <a:t>Only a few triads identified</a:t>
            </a:r>
            <a:r>
              <a:rPr lang="it-IT" dirty="0"/>
              <a:t> ….</a:t>
            </a:r>
          </a:p>
        </p:txBody>
      </p:sp>
    </p:spTree>
    <p:extLst>
      <p:ext uri="{BB962C8B-B14F-4D97-AF65-F5344CB8AC3E}">
        <p14:creationId xmlns="" xmlns:p14="http://schemas.microsoft.com/office/powerpoint/2010/main" val="12325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443" y="277196"/>
            <a:ext cx="2808312" cy="393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179512" y="5013176"/>
            <a:ext cx="1728192" cy="15121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Ra</a:t>
            </a:r>
            <a:endParaRPr lang="it-IT" b="1" dirty="0">
              <a:solidFill>
                <a:srgbClr val="FF0000"/>
              </a:solidFill>
            </a:endParaRPr>
          </a:p>
          <a:p>
            <a:pPr algn="ctr"/>
            <a:r>
              <a:rPr lang="it-IT" dirty="0">
                <a:solidFill>
                  <a:srgbClr val="FF0000"/>
                </a:solidFill>
              </a:rPr>
              <a:t>Radium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07504" y="1013827"/>
            <a:ext cx="3182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/>
              <a:t>Marie Curie</a:t>
            </a:r>
            <a:endParaRPr lang="en-GB" sz="4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  <p:bldP spid="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tatic.guim.co.uk/sys-images/Guardian/About/General/2010/5/19/1274293777193/Sizewell-B-nuclear-power-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0"/>
            <a:ext cx="11430000" cy="6858000"/>
          </a:xfrm>
          <a:prstGeom prst="rect">
            <a:avLst/>
          </a:prstGeom>
          <a:noFill/>
        </p:spPr>
      </p:pic>
      <p:sp>
        <p:nvSpPr>
          <p:cNvPr id="11268" name="AutoShape 4" descr="data:image/jpeg;base64,/9j/4AAQSkZJRgABAQAAAQABAAD/2wCEAAkGBxISEhUUEhQVFRQUFRQVFBQVFBQUFBQUFRQWFhQUFBUYHCggGBolHBQUITEhJSkrLi4uFx8zODMsNygtLisBCgoKDg0OGBAQGiwlHRwsLCwsLSwuLCwsLCwsLCwsLCwsLSwsLCwsKywsLC0sLCwsLCwsLCwsLCwsLCwsLCwsLP/AABEIALEBHAMBIgACEQEDEQH/xAAcAAABBQEBAQAAAAAAAAAAAAAEAAECAwUGBwj/xABKEAABAwEFBAYFBQwKAwAAAAABAAIRAwQSITFBBVFhcQYTIoGRoTJCscHRBxQVUvAjQ1NicoKiwtLT4fEWJDNEVIOSk5SyF3Ok/8QAGQEAAwEBAQAAAAAAAAAAAAAAAAECAwQF/8QALxEAAgIBAQYDCAIDAAAAAAAAAAECEQMxBBIhQVGhE1KRBUKBscHR4fAUFSIyYf/aAAwDAQACEQMRAD8A8TISTuUVsIZJOkgBJKd7CFAoASSSSAEknCdMCKSnCaEARTgKV1OAgBg1IKSQCAGJUVZCaEARhKFKFMsTQFV1KFYGnclcKYEYUCFa5VlArIwmUkyAsZJOmSoYkycBKEUAkkycIoBSnTJ0ASaVcFQFe1ypCYMkknCzGMkplsq+jYnO0RQAwCZbVDYTyjaXRknMoA5oNTtpncu3svRhmuK2LF0fpD1UnJAebU7HUOTT4ImnsisfUK9eseyKY9UeC0qWzqY9VTvgeNUujlZ3qlG0Oh1Y6L2JtiaMmhXUrPwCPEYzymh0Eec0WzoAd69UZQ4KYs6W+wPLB8nvFSHyfjevUHWUqs2dLfYzzUdAApjoGwL0XqFE0Ut9gcBT6F0xoiafRCl9Vdn1Kk2nCW8x2cd/RKn9UeCpq9EKZ9VdsWKshNMTZ5/X6Gs3LMtHQ4aL1B7RuQ1SkNy0UmSzyiv0UcEFV6OPC9YrUAga9maq32I8orbJe3RCVLM4aL1KvYmrOtGzGnQKlJCPOS1K6uytOxWHRZtfYoGSrgFnPEJlo19mOCFfZXDRFDspSTlqZICbQrAFW1EMbgqQgY00XZLGXKVnpzmtuwsCgZCy7NaFs2WxjQK2yMbuWvZi0aBQ2Mos1kO5HUdmomnVCJZXChjI0NnhGUrIAqfnBVjbRxUMA2mwBFU3hZrKo3q9tcJWFGkx43KxrgswWoKbbWlY6NRjwrRUCyW2tWi0o3go0HVQqX1EE61Kh9qSch0HOqKs1FnutfFR+dKd4KD+sUTVQDrUqX2xNMKNB1dQNoCyals4od1s4qkwo3DaAqn1wsX54qn28b1aZNGrVrBCVHhZdXaPFCv2jxVIVGrUhB1wFn1No8ULWt/FUkIKrAIGuAh6ltQtW18VohFtQIaq2VW60qHzlUgKa1nCDfZloPqqomUwM/q4RdJuCk6mrGthUkItstFa9npgLMonBTdaIWLKRu064CIp2wBcs62cVAW4qGijtG7RCf6TXFnaDlH6RcpaGd0zaatp2+dVwY2k5W09suChxZSSPQWWwb1cLcN68/G2iU42sd6hotRO+dtQb1WdrjeuGO1OKr+fE6qWUoHefTg3p/p8b1wYtJKkK5U2WsR3DtujeqXbbB1XHfOCnFoSsfgnWfTKYbZXK9cph/NS5opYGdO7a6rdtXiuelJrp5IU0P8Ajs1K20JVB2gd6Bc5UVCtFNEPDRqHaPFD1doLOk6oas5aRkjN4w6ptBDutp3rPc8qJctUzJoNfbCqHWkoZzlAuVpkNF7q5UDWVDnKsuVWKgg1E3WKi8leTsKL+tSFVUXkpRYqDGVkZTe2MVkByKZVwVqQmgyjXBCorOxQTHkKfWyooaY1R6hKm4BQhS0yrHvJwk1qOsVJhIvFZSlSNIR3nQM1hKvp2Ko7JjjyBPsXe9HtnWIwXAuPEwPYu62dUpNaGUbrRwOfeF5Of2m4OlE9GOwqrbPDmbPqzHVv/wBDvgtaw9G7TUiKFTmWOA8SIXudD8rzRDabdVxT9rTekTSOzwieSUPk7ruAm63m4e6UUz5MK5GFSnPNwHjdXq7aQ0V9JiwW35nzG9xaI8k/8YWoCZpng15P6sKsdALRMQZ/9dc/pCmW+a9oYCrAVvHa5NcWzF5a0SPFH9BarQZ0z+5Wgnuilj3IG0dH203XX1GtO4stA9tJe8PcsPbVkFQdoA81y59vlj48f34HTs+WMpVNHmNg6Iiq4sZVpOcGhxg1PRkDMsjUIx/QZzASX0wGxevOcLsmASbupXQ2VrKTntwaKlwYG5JBIAvDEDtLQ2i8OY5jg3Fur5N5vaiOBaDz3Lint+dyVPg/1nbKKjOkuBwFp2BTpOg2ihIEyHVHDGfWawicMpnLejaXQx7hPW0oOI7T/wBhdVsfZNMODoEjgu2szRGi6cG2yyS3bfA59ryxxcIqzxiv0ReD6dIcTUa0eLoQr+iVXTqzyrUjPKHYr3ltBoyAHIAJzS4r1E5LRvscH8tvku54BV6EW3MUHu/JF7/rKybZ0XtTfSoVhzpPHuX0sGKL3EarRZpx1ZPjp+6fKNpsD2mCCDuIg+BQj7M7cvrCs8OwcJG4iR5rFt/Ryx1AS+hS53QD4iCn/YbvIN2EuTR8xPpFVOC9f6SdF7Awm72Dpde46ahzjruXBbQ2TRbMVD3tdHjC7MG2RyLRk5NlaVpnMFRlH2iyAZEHkQg3shdqlZxyg0VkpSnIUFRA8pSoqQCaAkCiaTDCopBaFNwjJawS5kOwKFJrVEFTZVIRYE7hGYPgldUqVpcNUxqScUWFDhqkwHRTZUaBlJ4qN6MknTGF07TUiL7o3SURRt1YZPdhl2kCx6Ip1OBWMsUHqjWOXIuZt2PpLaWetPPFbtk6b1wMQPL4rj6buHkjKQn+S4suxYJaxOqG1Zep3Fn6e1NWLSs/Tve09wXB0BG49y0qFXgPD+C4MmwYVojqjmk9Ujv7N04pn1X+C0KfS+ic5XBUa+GnIjHuV7bYMsFxz2aK0bNFGMtYncnpTROqFtXSOkQsGzbPq1GX2UyW44iMYmYBMnLQLPtDdIMyRkcwJI5wQV5+XZ1Lg2dGLFjvTuE23aTKjwGicz4Yg+SLe9rCGgzUyq7y66Ykk5ku0wHDFYlg2dVLy9lN5DJBhjiSXNN1rRGJyPAcxPSO2XUDWXaTtZAaTexxcRocYlw0UShGCUUd7nBUrCNl7WowO3HNdBR23QA/tAuAs2y6rS29Re29eAAEzdxIEZwtNuy6sSKNWDObROHA5Zd6WPDGEv8AFnFtGPHLi33R2n9IrMM6gTVOlNlH3wea4BzixxD2EFpALXNukTiAQd4B5ofaFZkdlpbxn2CV6+JSaqzz5YILqd3V6ZWYffB4FZ1o6e0B6zT4rzq02lugd3ke4LLr2oTr4rqjsm9rJkPcjyPR63yi0B6veD/Bc/tn5Qg8EMvLjjbmgiQ4icReIw3IW17QZhca4RnLpnn/AAhbQ9n47t2S9o3dEiG1Nq1KpwDvNYdV1Q71qPtjIxknkICEqWmmc2nuwXo48UYqkjmyZZS1YF1bhn9vFTaJkOddgYdmZO7gmfVbu9vxVBetaRipNDFp3JizgpX014qiRilB3JF5SkpgWNZvR1KjhmFnCUW1xjNWhAgKkCFU1TWfEZZhx8lNpbx8kI8qAUtvqUq6Go25vd+j8VaxtLU1PBvxWOmhS97qUpR8p0VOlQ+tV/0M/aRVKhZ/r1/9pn7a5YBSAG5ZuE37z7GiyQ8i9WdrRs1l/CWj/ZZ+2jqNmsv4S0/8dn7xefNaFawBYyxTfvv0RtHNj8ndnpVKhZfwto/47f3iMpULL+FtHD+rj9r3rzFqNs7XO9EDxA9pXPPZ5+d+iN458fl7nplKjZNa1eNfuEGNYN7BdAza1jIukksgdg2bsz2cYnD0Qeecrx5lmqATBPItd4Bpk9yKpUKgbeLrozxvtJ4CRBXJl2GU9Zs1WbHzXf8AB7LZtsWJoAbULIECQ6AMcg4kalH0NvWSAPnFMmIkuEnzXjuzttUqXpVGkjS8M9JxOCq2j0rc8w17C3QOw4Ylpx8IXJ/UOUuOn7+6hOeHq+x7S/btmEfd6camQYwzJnhCCtXTGyU8OsLz+I0GMREi9xzyXg9v2pekvc2Dh2XE46kQzBAWi2NZi0h5OYJBEETiQ0E8iVvH2Hj5tnO80Fy7/g93f8pVhDo61sDOXMBB3QHHFV1vlIsUEmoDAkBpLgc8LwGBwyOGOa8IpbQbMNbcbhrpxMY6YcFRabTjiAciC0wIj+a2XsbB/wB9SP5CXFJdz2q1fKBs+0AU6tVwAdLbtKrie0JGBuxljIOfIC022k4jqGtqN7Uy+48kQW9qqAxoxM5nLEzC8ac4K6z2qrS/s6j2a9h5bPMA4rph7NhD/Rv46BHa+q9D2Zmzg5s1LO6mboJDa1GoGwAHEFjpAkk9qdNMFlWjYlmcSW2ksBIgPpB9wQbwdcfJxjEDxzXntHb9aRfc50esHODhyIIRL+kU4F9oiNKkAO/JmCMsZ18bjs+WOkvr8yvHxS1+30OptHR2h/j6X/Hr+6UBV6P0f8bRP+VXH6q5v6UJ+/VI3udVvbhi0keWid20JbBc5xjBwr1WukCJIcSDjjkO7TZQyr3+y+xm54fK/U1K+w6Y/vdA/mWj92g6uxwP7zQ/+j90gn1JGFesMMQcRO4EVJPgFQxziYNYtH1iahHeBJWsY5OcvkZuWLy9wp+zR+Honvre+mqXWOPvtLxqe9iGc5+MVJjGb5aDlkHQTnlmrGWSu6S1r3hvpFn3QCZiS2RoVa3upm3DoWOs/wCOzxd+yq3Uz9Zp7z8FRVvt9K8OYI9qrvnertkOi8s4jxT3UPeO9Sa8707FwCGhEtQTXFEsdgqTFQGEr6imKiwJFNCZJAx1ZToOdg0XjBMDEw0EnAbgCVUETYbS6k8PbmDkfRcNWuGrTkQkBWBhxSATAHmpsouOiTY0iTWoijZnnENJ8FFlhech5OPsCIp7MqYYRz7McTIy5SobNEguz7MeY7Lhxw92K1rNsB0E3asgZiIG+dR5Iaw0S3Ga1TTsVGtZ/wB5PlyR1p2hVa0B1JwE4Au6wjd6IN3mIWMlJ6GqlFAjhZmYOr1ARjDDTdnpmfYpWvbFB9LqgC5oIc6L1MyMtA064EbuYsPSFwxmHaBr3BwBkTIAwz1ngg63TCo0kQ88XVbwGcFoIJG/AhCi+hLmnqyj6Nsr7pFR+QEXqemBkk8svBR+hqWMPpmNXdYTH5jzKlT6YVj2QxhvHD0xJOmDgPGUqe3nmXPpsuyRreedzCSctTiE34nTv+CoeD73yf3Q20NkGk291NIgEBxItTA2TAMuqREwhbRs4sx6lhvZN6u1zlk2TB8VOrtkj07PSInIs8MeWCEftvDCz2ZuMyKUnHMdokR3coRHxOa7oqaw8n2f3+pc2xk49WzSRctEjDLFsA9+qZ9AifubY39XUMfomM0FbNomoI6ui3iyk1p8dO5RO0CQRcpyYhwptaWwIMRAx5eC0W9zMZOF8Pl+Q+XR6LANP6vTiN8upYjvQ9UyYLqYO4MueTaY80JUtJM4ATGUiN8Y6pmVBelwnPIxpAM45YFWkQ2ixxMZez4KvNQDyMASp2a0XDJa14Ojr0eLSCPFOySJBUSFpWnaVBzRdslKm7GSKlocInDsuqYeKGqCYNxrZ3dZB44uKSd8goFT31M0uKiafFUIjfSvJFiYhAF7LU8ZPcOTnfFN84dBEyDvx8JyVCSALAU4VYUggC5pH21VjXIUFXMyVJgVEpk5TKQHCsaAqikgAtlEHL2olliO4eKz6NNzvRBPL4rUs9iePSqEcGkz45DwUtlItp0S37yD+cPYpG01BlRjlTJ9yJpuu5SeZLvb7lIWk5kwFDNEAV6zyAHX6cbmPHlGPkh6ld126Kxdwc67+stKpawN3fh/FRbbSTMM5l0R9uSEmDaYFRttUAN61pDcQDL2id5jAYn3IyjtRwiW0yPxHVWmO+R5KX0gB6bCANWgGeWPwQlodSecZDf8oGe96KbFaQZX2lTc0MdSJp5wHZHhgDuwnRRqWewnESN4mpOmGUecLNmgMnVZxgy27zwBVdWq2AWCpxL4juIRusLjzJ1KlnB7FJ/5zgcCDJyzxESqj1R9SrP5TSPC7yVXXncr6FrbPaDo/Fug+YKHvLkOEYN8XRAU2atqxhkB3ySnu0JwFXgOxjh36ot206cQKbp4vHuCnZNq02gXqRcdSHgT+iVO/k8vc6PAwXXi9mZ9VtLICoN83d3JM5tKML/HARymURaLa1ziRTAByF6T3nXwQz6jSPRIPPBaJy5o55wgm92V/BiHVfVf/qHthWE0J9GrEZX2A8Mbp9io7lFwVGQW21UojqpwIJLxM7x2MPNXUNovADWAwDheIJ4tvADDJZ7RwUgBOIQBp2u01DANOgMz2TSdjEHNxAWY+sTn7o8slJwbuULo3JKxtIiXpB6RYmuKiR7yYuT3EurQBElMpimUiwoArTpyEyAEr6eSpCuaE0BQkkkQkBJjCcloWewAYvjlp/E8Fn03QjqNeUDQWKsZdwGCk2pvz+2SpH2Ki90ZEE88FJQeCSMPaAhLWHxgPOVT85MZ+SFqWh59Yx3BCQNlVRrtfaoBSgk6k+KkKXiqJICE7XkZKZphQuoAk60OOZmeDfgkajiACTAmBOA3wNEzWIi0WBzW3iDGuEAEmAAdUgoDlOEVQsV7WO4kogWADf3j3IsKYAGp3BEVKBCrITCigJpVj2pNagRFMrk11AFQCcSrC1IBAFeKaVd1ffvhMKR3Yb8hhxQBVKQciOpaBiTxhsx3khQa3hKAKrye+rbut3DTgmA4IAi16RTlqg4oAiSmSSQA4RtGlIQjGotj8FUQAy1OQnITGVIDFqdj4UiogIAOs1oGRRRDSMFkgK2naCEmikwt1Aa4IetSaFaK15OKU5JCsFpvLTIJHIwnmcgB3IoWcapVGgaJjA3hRU3JMCYhNCIbWGskbiSqrhUHNRQWEutJnDAbtPNMbQTqh7qcORQWXtqHXFV1HSo3k15ADXSnaw7h5pSpX9AUAP1R/lJTXPt/NO1pTlpQBB1KNfj4Jro5qVRviqi1AFwjQx7QnBBzM+A9maGhPdQIKFNu9SeWjU7px9xVAUXpgXdY3XEcSZHiE1S0A5DTeT4oMlJIC97lG4oNT3imBFwTAJyVJoSAem1XhipvK1r+XeqQEz8VAJkkASco/wAEkkgJNyPL3hVDI8x7HJJIYF9JHUckkkAOhLRmkkjkUwUohiSSEIkFB2SSSbEQco6JJKQGakE6SAGVlNJJMC1qdyZJUAxyVQzSSUgQKZJJICdNRqJJJgVjVSGXekkkAqeaYJJIAkk1OkgCDlNqSSAP/9k="/>
          <p:cNvSpPr>
            <a:spLocks noChangeAspect="1" noChangeArrowheads="1"/>
          </p:cNvSpPr>
          <p:nvPr/>
        </p:nvSpPr>
        <p:spPr bwMode="auto">
          <a:xfrm>
            <a:off x="155575" y="-1790700"/>
            <a:ext cx="5991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70" name="AutoShape 6" descr="data:image/jpeg;base64,/9j/4AAQSkZJRgABAQAAAQABAAD/2wCEAAkGBxISEhUUEhQVFRQUFRQVFBQVFBQUFBQUFRQWFhQUFBUYHCggGBolHBQUITEhJSkrLi4uFx8zODMsNygtLisBCgoKDg0OGBAQGiwlHRwsLCwsLSwuLCwsLCwsLCwsLCwsLSwsLCwsKywsLC0sLCwsLCwsLCwsLCwsLCwsLCwsLP/AABEIALEBHAMBIgACEQEDEQH/xAAcAAABBQEBAQAAAAAAAAAAAAAEAAECAwUGBwj/xABKEAABAwEFBAYFBQwKAwAAAAABAAIRAwQSITFBBVFhcQYTIoGRoTJCscHRBxQVUvAjQ1NicoKiwtLT4fEWJDNEVIOSk5SyF3Ok/8QAGQEAAwEBAQAAAAAAAAAAAAAAAAECAwQF/8QALxEAAgIBAQYDCAIDAAAAAAAAAAECEQMxBBIhQVGhE1KRBUKBscHR4fAUFSIyYf/aAAwDAQACEQMRAD8A8TISTuUVsIZJOkgBJKd7CFAoASSSSAEknCdMCKSnCaEARTgKV1OAgBg1IKSQCAGJUVZCaEARhKFKFMsTQFV1KFYGnclcKYEYUCFa5VlArIwmUkyAsZJOmSoYkycBKEUAkkycIoBSnTJ0ASaVcFQFe1ypCYMkknCzGMkplsq+jYnO0RQAwCZbVDYTyjaXRknMoA5oNTtpncu3svRhmuK2LF0fpD1UnJAebU7HUOTT4ImnsisfUK9eseyKY9UeC0qWzqY9VTvgeNUujlZ3qlG0Oh1Y6L2JtiaMmhXUrPwCPEYzymh0Eec0WzoAd69UZQ4KYs6W+wPLB8nvFSHyfjevUHWUqs2dLfYzzUdAApjoGwL0XqFE0Ut9gcBT6F0xoiafRCl9Vdn1Kk2nCW8x2cd/RKn9UeCpq9EKZ9VdsWKshNMTZ5/X6Gs3LMtHQ4aL1B7RuQ1SkNy0UmSzyiv0UcEFV6OPC9YrUAga9maq32I8orbJe3RCVLM4aL1KvYmrOtGzGnQKlJCPOS1K6uytOxWHRZtfYoGSrgFnPEJlo19mOCFfZXDRFDspSTlqZICbQrAFW1EMbgqQgY00XZLGXKVnpzmtuwsCgZCy7NaFs2WxjQK2yMbuWvZi0aBQ2Mos1kO5HUdmomnVCJZXChjI0NnhGUrIAqfnBVjbRxUMA2mwBFU3hZrKo3q9tcJWFGkx43KxrgswWoKbbWlY6NRjwrRUCyW2tWi0o3go0HVQqX1EE61Kh9qSch0HOqKs1FnutfFR+dKd4KD+sUTVQDrUqX2xNMKNB1dQNoCyals4od1s4qkwo3DaAqn1wsX54qn28b1aZNGrVrBCVHhZdXaPFCv2jxVIVGrUhB1wFn1No8ULWt/FUkIKrAIGuAh6ltQtW18VohFtQIaq2VW60qHzlUgKa1nCDfZloPqqomUwM/q4RdJuCk6mrGthUkItstFa9npgLMonBTdaIWLKRu064CIp2wBcs62cVAW4qGijtG7RCf6TXFnaDlH6RcpaGd0zaatp2+dVwY2k5W09suChxZSSPQWWwb1cLcN68/G2iU42sd6hotRO+dtQb1WdrjeuGO1OKr+fE6qWUoHefTg3p/p8b1wYtJKkK5U2WsR3DtujeqXbbB1XHfOCnFoSsfgnWfTKYbZXK9cph/NS5opYGdO7a6rdtXiuelJrp5IU0P8Ajs1K20JVB2gd6Bc5UVCtFNEPDRqHaPFD1doLOk6oas5aRkjN4w6ptBDutp3rPc8qJctUzJoNfbCqHWkoZzlAuVpkNF7q5UDWVDnKsuVWKgg1E3WKi8leTsKL+tSFVUXkpRYqDGVkZTe2MVkByKZVwVqQmgyjXBCorOxQTHkKfWyooaY1R6hKm4BQhS0yrHvJwk1qOsVJhIvFZSlSNIR3nQM1hKvp2Ko7JjjyBPsXe9HtnWIwXAuPEwPYu62dUpNaGUbrRwOfeF5Of2m4OlE9GOwqrbPDmbPqzHVv/wBDvgtaw9G7TUiKFTmWOA8SIXudD8rzRDabdVxT9rTekTSOzwieSUPk7ruAm63m4e6UUz5MK5GFSnPNwHjdXq7aQ0V9JiwW35nzG9xaI8k/8YWoCZpng15P6sKsdALRMQZ/9dc/pCmW+a9oYCrAVvHa5NcWzF5a0SPFH9BarQZ0z+5Wgnuilj3IG0dH203XX1GtO4stA9tJe8PcsPbVkFQdoA81y59vlj48f34HTs+WMpVNHmNg6Iiq4sZVpOcGhxg1PRkDMsjUIx/QZzASX0wGxevOcLsmASbupXQ2VrKTntwaKlwYG5JBIAvDEDtLQ2i8OY5jg3Fur5N5vaiOBaDz3Lint+dyVPg/1nbKKjOkuBwFp2BTpOg2ihIEyHVHDGfWawicMpnLejaXQx7hPW0oOI7T/wBhdVsfZNMODoEjgu2szRGi6cG2yyS3bfA59ryxxcIqzxiv0ReD6dIcTUa0eLoQr+iVXTqzyrUjPKHYr3ltBoyAHIAJzS4r1E5LRvscH8tvku54BV6EW3MUHu/JF7/rKybZ0XtTfSoVhzpPHuX0sGKL3EarRZpx1ZPjp+6fKNpsD2mCCDuIg+BQj7M7cvrCs8OwcJG4iR5rFt/Ryx1AS+hS53QD4iCn/YbvIN2EuTR8xPpFVOC9f6SdF7Awm72Dpde46ahzjruXBbQ2TRbMVD3tdHjC7MG2RyLRk5NlaVpnMFRlH2iyAZEHkQg3shdqlZxyg0VkpSnIUFRA8pSoqQCaAkCiaTDCopBaFNwjJawS5kOwKFJrVEFTZVIRYE7hGYPgldUqVpcNUxqScUWFDhqkwHRTZUaBlJ4qN6MknTGF07TUiL7o3SURRt1YZPdhl2kCx6Ip1OBWMsUHqjWOXIuZt2PpLaWetPPFbtk6b1wMQPL4rj6buHkjKQn+S4suxYJaxOqG1Zep3Fn6e1NWLSs/Tve09wXB0BG49y0qFXgPD+C4MmwYVojqjmk9Ujv7N04pn1X+C0KfS+ic5XBUa+GnIjHuV7bYMsFxz2aK0bNFGMtYncnpTROqFtXSOkQsGzbPq1GX2UyW44iMYmYBMnLQLPtDdIMyRkcwJI5wQV5+XZ1Lg2dGLFjvTuE23aTKjwGicz4Yg+SLe9rCGgzUyq7y66Ykk5ku0wHDFYlg2dVLy9lN5DJBhjiSXNN1rRGJyPAcxPSO2XUDWXaTtZAaTexxcRocYlw0UShGCUUd7nBUrCNl7WowO3HNdBR23QA/tAuAs2y6rS29Re29eAAEzdxIEZwtNuy6sSKNWDObROHA5Zd6WPDGEv8AFnFtGPHLi33R2n9IrMM6gTVOlNlH3wea4BzixxD2EFpALXNukTiAQd4B5ofaFZkdlpbxn2CV6+JSaqzz5YILqd3V6ZWYffB4FZ1o6e0B6zT4rzq02lugd3ke4LLr2oTr4rqjsm9rJkPcjyPR63yi0B6veD/Bc/tn5Qg8EMvLjjbmgiQ4icReIw3IW17QZhca4RnLpnn/AAhbQ9n47t2S9o3dEiG1Nq1KpwDvNYdV1Q71qPtjIxknkICEqWmmc2nuwXo48UYqkjmyZZS1YF1bhn9vFTaJkOddgYdmZO7gmfVbu9vxVBetaRipNDFp3JizgpX014qiRilB3JF5SkpgWNZvR1KjhmFnCUW1xjNWhAgKkCFU1TWfEZZhx8lNpbx8kI8qAUtvqUq6Go25vd+j8VaxtLU1PBvxWOmhS97qUpR8p0VOlQ+tV/0M/aRVKhZ/r1/9pn7a5YBSAG5ZuE37z7GiyQ8i9WdrRs1l/CWj/ZZ+2jqNmsv4S0/8dn7xefNaFawBYyxTfvv0RtHNj8ndnpVKhZfwto/47f3iMpULL+FtHD+rj9r3rzFqNs7XO9EDxA9pXPPZ5+d+iN458fl7nplKjZNa1eNfuEGNYN7BdAza1jIukksgdg2bsz2cYnD0Qeecrx5lmqATBPItd4Bpk9yKpUKgbeLrozxvtJ4CRBXJl2GU9Zs1WbHzXf8AB7LZtsWJoAbULIECQ6AMcg4kalH0NvWSAPnFMmIkuEnzXjuzttUqXpVGkjS8M9JxOCq2j0rc8w17C3QOw4Ylpx8IXJ/UOUuOn7+6hOeHq+x7S/btmEfd6camQYwzJnhCCtXTGyU8OsLz+I0GMREi9xzyXg9v2pekvc2Dh2XE46kQzBAWi2NZi0h5OYJBEETiQ0E8iVvH2Hj5tnO80Fy7/g93f8pVhDo61sDOXMBB3QHHFV1vlIsUEmoDAkBpLgc8LwGBwyOGOa8IpbQbMNbcbhrpxMY6YcFRabTjiAciC0wIj+a2XsbB/wB9SP5CXFJdz2q1fKBs+0AU6tVwAdLbtKrie0JGBuxljIOfIC022k4jqGtqN7Uy+48kQW9qqAxoxM5nLEzC8ac4K6z2qrS/s6j2a9h5bPMA4rph7NhD/Rv46BHa+q9D2Zmzg5s1LO6mboJDa1GoGwAHEFjpAkk9qdNMFlWjYlmcSW2ksBIgPpB9wQbwdcfJxjEDxzXntHb9aRfc50esHODhyIIRL+kU4F9oiNKkAO/JmCMsZ18bjs+WOkvr8yvHxS1+30OptHR2h/j6X/Hr+6UBV6P0f8bRP+VXH6q5v6UJ+/VI3udVvbhi0keWid20JbBc5xjBwr1WukCJIcSDjjkO7TZQyr3+y+xm54fK/U1K+w6Y/vdA/mWj92g6uxwP7zQ/+j90gn1JGFesMMQcRO4EVJPgFQxziYNYtH1iahHeBJWsY5OcvkZuWLy9wp+zR+Honvre+mqXWOPvtLxqe9iGc5+MVJjGb5aDlkHQTnlmrGWSu6S1r3hvpFn3QCZiS2RoVa3upm3DoWOs/wCOzxd+yq3Uz9Zp7z8FRVvt9K8OYI9qrvnertkOi8s4jxT3UPeO9Sa8707FwCGhEtQTXFEsdgqTFQGEr6imKiwJFNCZJAx1ZToOdg0XjBMDEw0EnAbgCVUETYbS6k8PbmDkfRcNWuGrTkQkBWBhxSATAHmpsouOiTY0iTWoijZnnENJ8FFlhech5OPsCIp7MqYYRz7McTIy5SobNEguz7MeY7Lhxw92K1rNsB0E3asgZiIG+dR5Iaw0S3Ga1TTsVGtZ/wB5PlyR1p2hVa0B1JwE4Au6wjd6IN3mIWMlJ6GqlFAjhZmYOr1ARjDDTdnpmfYpWvbFB9LqgC5oIc6L1MyMtA064EbuYsPSFwxmHaBr3BwBkTIAwz1ngg63TCo0kQ88XVbwGcFoIJG/AhCi+hLmnqyj6Nsr7pFR+QEXqemBkk8svBR+hqWMPpmNXdYTH5jzKlT6YVj2QxhvHD0xJOmDgPGUqe3nmXPpsuyRreedzCSctTiE34nTv+CoeD73yf3Q20NkGk291NIgEBxItTA2TAMuqREwhbRs4sx6lhvZN6u1zlk2TB8VOrtkj07PSInIs8MeWCEftvDCz2ZuMyKUnHMdokR3coRHxOa7oqaw8n2f3+pc2xk49WzSRctEjDLFsA9+qZ9AifubY39XUMfomM0FbNomoI6ui3iyk1p8dO5RO0CQRcpyYhwptaWwIMRAx5eC0W9zMZOF8Pl+Q+XR6LANP6vTiN8upYjvQ9UyYLqYO4MueTaY80JUtJM4ATGUiN8Y6pmVBelwnPIxpAM45YFWkQ2ixxMZez4KvNQDyMASp2a0XDJa14Ojr0eLSCPFOySJBUSFpWnaVBzRdslKm7GSKlocInDsuqYeKGqCYNxrZ3dZB44uKSd8goFT31M0uKiafFUIjfSvJFiYhAF7LU8ZPcOTnfFN84dBEyDvx8JyVCSALAU4VYUggC5pH21VjXIUFXMyVJgVEpk5TKQHCsaAqikgAtlEHL2olliO4eKz6NNzvRBPL4rUs9iePSqEcGkz45DwUtlItp0S37yD+cPYpG01BlRjlTJ9yJpuu5SeZLvb7lIWk5kwFDNEAV6zyAHX6cbmPHlGPkh6ld126Kxdwc67+stKpawN3fh/FRbbSTMM5l0R9uSEmDaYFRttUAN61pDcQDL2id5jAYn3IyjtRwiW0yPxHVWmO+R5KX0gB6bCANWgGeWPwQlodSecZDf8oGe96KbFaQZX2lTc0MdSJp5wHZHhgDuwnRRqWewnESN4mpOmGUecLNmgMnVZxgy27zwBVdWq2AWCpxL4juIRusLjzJ1KlnB7FJ/5zgcCDJyzxESqj1R9SrP5TSPC7yVXXncr6FrbPaDo/Fug+YKHvLkOEYN8XRAU2atqxhkB3ySnu0JwFXgOxjh36ot206cQKbp4vHuCnZNq02gXqRcdSHgT+iVO/k8vc6PAwXXi9mZ9VtLICoN83d3JM5tKML/HARymURaLa1ziRTAByF6T3nXwQz6jSPRIPPBaJy5o55wgm92V/BiHVfVf/qHthWE0J9GrEZX2A8Mbp9io7lFwVGQW21UojqpwIJLxM7x2MPNXUNovADWAwDheIJ4tvADDJZ7RwUgBOIQBp2u01DANOgMz2TSdjEHNxAWY+sTn7o8slJwbuULo3JKxtIiXpB6RYmuKiR7yYuT3EurQBElMpimUiwoArTpyEyAEr6eSpCuaE0BQkkkQkBJjCcloWewAYvjlp/E8Fn03QjqNeUDQWKsZdwGCk2pvz+2SpH2Ki90ZEE88FJQeCSMPaAhLWHxgPOVT85MZ+SFqWh59Yx3BCQNlVRrtfaoBSgk6k+KkKXiqJICE7XkZKZphQuoAk60OOZmeDfgkajiACTAmBOA3wNEzWIi0WBzW3iDGuEAEmAAdUgoDlOEVQsV7WO4kogWADf3j3IsKYAGp3BEVKBCrITCigJpVj2pNagRFMrk11AFQCcSrC1IBAFeKaVd1ffvhMKR3Yb8hhxQBVKQciOpaBiTxhsx3khQa3hKAKrye+rbut3DTgmA4IAi16RTlqg4oAiSmSSQA4RtGlIQjGotj8FUQAy1OQnITGVIDFqdj4UiogIAOs1oGRRRDSMFkgK2naCEmikwt1Aa4IetSaFaK15OKU5JCsFpvLTIJHIwnmcgB3IoWcapVGgaJjA3hRU3JMCYhNCIbWGskbiSqrhUHNRQWEutJnDAbtPNMbQTqh7qcORQWXtqHXFV1HSo3k15ADXSnaw7h5pSpX9AUAP1R/lJTXPt/NO1pTlpQBB1KNfj4Jro5qVRviqi1AFwjQx7QnBBzM+A9maGhPdQIKFNu9SeWjU7px9xVAUXpgXdY3XEcSZHiE1S0A5DTeT4oMlJIC97lG4oNT3imBFwTAJyVJoSAem1XhipvK1r+XeqQEz8VAJkkASco/wAEkkgJNyPL3hVDI8x7HJJIYF9JHUckkkAOhLRmkkjkUwUohiSSEIkFB2SSSbEQco6JJKQGakE6SAGVlNJJMC1qdyZJUAxyVQzSSUgQKZJJICdNRqJJJgVjVSGXekkkAqeaYJJIAkk1OkgCDlNqSSAP/9k="/>
          <p:cNvSpPr>
            <a:spLocks noChangeAspect="1" noChangeArrowheads="1"/>
          </p:cNvSpPr>
          <p:nvPr/>
        </p:nvSpPr>
        <p:spPr bwMode="auto">
          <a:xfrm>
            <a:off x="155575" y="-1790700"/>
            <a:ext cx="5991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72" name="AutoShape 8" descr="data:image/jpeg;base64,/9j/4AAQSkZJRgABAQAAAQABAAD/2wCEAAkGBxISEhUUEhQVFRQUFRQVFBQVFBQUFBQUFRQWFhQUFBUYHCggGBolHBQUITEhJSkrLi4uFx8zODMsNygtLisBCgoKDg0OGBAQGiwlHRwsLCwsLSwuLCwsLCwsLCwsLCwsLSwsLCwsKywsLC0sLCwsLCwsLCwsLCwsLCwsLCwsLP/AABEIALEBHAMBIgACEQEDEQH/xAAcAAABBQEBAQAAAAAAAAAAAAAEAAECAwUGBwj/xABKEAABAwEFBAYFBQwKAwAAAAABAAIRAwQSITFBBVFhcQYTIoGRoTJCscHRBxQVUvAjQ1NicoKiwtLT4fEWJDNEVIOSk5SyF3Ok/8QAGQEAAwEBAQAAAAAAAAAAAAAAAAECAwQF/8QALxEAAgIBAQYDCAIDAAAAAAAAAAECEQMxBBIhQVGhE1KRBUKBscHR4fAUFSIyYf/aAAwDAQACEQMRAD8A8TISTuUVsIZJOkgBJKd7CFAoASSSSAEknCdMCKSnCaEARTgKV1OAgBg1IKSQCAGJUVZCaEARhKFKFMsTQFV1KFYGnclcKYEYUCFa5VlArIwmUkyAsZJOmSoYkycBKEUAkkycIoBSnTJ0ASaVcFQFe1ypCYMkknCzGMkplsq+jYnO0RQAwCZbVDYTyjaXRknMoA5oNTtpncu3svRhmuK2LF0fpD1UnJAebU7HUOTT4ImnsisfUK9eseyKY9UeC0qWzqY9VTvgeNUujlZ3qlG0Oh1Y6L2JtiaMmhXUrPwCPEYzymh0Eec0WzoAd69UZQ4KYs6W+wPLB8nvFSHyfjevUHWUqs2dLfYzzUdAApjoGwL0XqFE0Ut9gcBT6F0xoiafRCl9Vdn1Kk2nCW8x2cd/RKn9UeCpq9EKZ9VdsWKshNMTZ5/X6Gs3LMtHQ4aL1B7RuQ1SkNy0UmSzyiv0UcEFV6OPC9YrUAga9maq32I8orbJe3RCVLM4aL1KvYmrOtGzGnQKlJCPOS1K6uytOxWHRZtfYoGSrgFnPEJlo19mOCFfZXDRFDspSTlqZICbQrAFW1EMbgqQgY00XZLGXKVnpzmtuwsCgZCy7NaFs2WxjQK2yMbuWvZi0aBQ2Mos1kO5HUdmomnVCJZXChjI0NnhGUrIAqfnBVjbRxUMA2mwBFU3hZrKo3q9tcJWFGkx43KxrgswWoKbbWlY6NRjwrRUCyW2tWi0o3go0HVQqX1EE61Kh9qSch0HOqKs1FnutfFR+dKd4KD+sUTVQDrUqX2xNMKNB1dQNoCyals4od1s4qkwo3DaAqn1wsX54qn28b1aZNGrVrBCVHhZdXaPFCv2jxVIVGrUhB1wFn1No8ULWt/FUkIKrAIGuAh6ltQtW18VohFtQIaq2VW60qHzlUgKa1nCDfZloPqqomUwM/q4RdJuCk6mrGthUkItstFa9npgLMonBTdaIWLKRu064CIp2wBcs62cVAW4qGijtG7RCf6TXFnaDlH6RcpaGd0zaatp2+dVwY2k5W09suChxZSSPQWWwb1cLcN68/G2iU42sd6hotRO+dtQb1WdrjeuGO1OKr+fE6qWUoHefTg3p/p8b1wYtJKkK5U2WsR3DtujeqXbbB1XHfOCnFoSsfgnWfTKYbZXK9cph/NS5opYGdO7a6rdtXiuelJrp5IU0P8Ajs1K20JVB2gd6Bc5UVCtFNEPDRqHaPFD1doLOk6oas5aRkjN4w6ptBDutp3rPc8qJctUzJoNfbCqHWkoZzlAuVpkNF7q5UDWVDnKsuVWKgg1E3WKi8leTsKL+tSFVUXkpRYqDGVkZTe2MVkByKZVwVqQmgyjXBCorOxQTHkKfWyooaY1R6hKm4BQhS0yrHvJwk1qOsVJhIvFZSlSNIR3nQM1hKvp2Ko7JjjyBPsXe9HtnWIwXAuPEwPYu62dUpNaGUbrRwOfeF5Of2m4OlE9GOwqrbPDmbPqzHVv/wBDvgtaw9G7TUiKFTmWOA8SIXudD8rzRDabdVxT9rTekTSOzwieSUPk7ruAm63m4e6UUz5MK5GFSnPNwHjdXq7aQ0V9JiwW35nzG9xaI8k/8YWoCZpng15P6sKsdALRMQZ/9dc/pCmW+a9oYCrAVvHa5NcWzF5a0SPFH9BarQZ0z+5Wgnuilj3IG0dH203XX1GtO4stA9tJe8PcsPbVkFQdoA81y59vlj48f34HTs+WMpVNHmNg6Iiq4sZVpOcGhxg1PRkDMsjUIx/QZzASX0wGxevOcLsmASbupXQ2VrKTntwaKlwYG5JBIAvDEDtLQ2i8OY5jg3Fur5N5vaiOBaDz3Lint+dyVPg/1nbKKjOkuBwFp2BTpOg2ihIEyHVHDGfWawicMpnLejaXQx7hPW0oOI7T/wBhdVsfZNMODoEjgu2szRGi6cG2yyS3bfA59ryxxcIqzxiv0ReD6dIcTUa0eLoQr+iVXTqzyrUjPKHYr3ltBoyAHIAJzS4r1E5LRvscH8tvku54BV6EW3MUHu/JF7/rKybZ0XtTfSoVhzpPHuX0sGKL3EarRZpx1ZPjp+6fKNpsD2mCCDuIg+BQj7M7cvrCs8OwcJG4iR5rFt/Ryx1AS+hS53QD4iCn/YbvIN2EuTR8xPpFVOC9f6SdF7Awm72Dpde46ahzjruXBbQ2TRbMVD3tdHjC7MG2RyLRk5NlaVpnMFRlH2iyAZEHkQg3shdqlZxyg0VkpSnIUFRA8pSoqQCaAkCiaTDCopBaFNwjJawS5kOwKFJrVEFTZVIRYE7hGYPgldUqVpcNUxqScUWFDhqkwHRTZUaBlJ4qN6MknTGF07TUiL7o3SURRt1YZPdhl2kCx6Ip1OBWMsUHqjWOXIuZt2PpLaWetPPFbtk6b1wMQPL4rj6buHkjKQn+S4suxYJaxOqG1Zep3Fn6e1NWLSs/Tve09wXB0BG49y0qFXgPD+C4MmwYVojqjmk9Ujv7N04pn1X+C0KfS+ic5XBUa+GnIjHuV7bYMsFxz2aK0bNFGMtYncnpTROqFtXSOkQsGzbPq1GX2UyW44iMYmYBMnLQLPtDdIMyRkcwJI5wQV5+XZ1Lg2dGLFjvTuE23aTKjwGicz4Yg+SLe9rCGgzUyq7y66Ykk5ku0wHDFYlg2dVLy9lN5DJBhjiSXNN1rRGJyPAcxPSO2XUDWXaTtZAaTexxcRocYlw0UShGCUUd7nBUrCNl7WowO3HNdBR23QA/tAuAs2y6rS29Re29eAAEzdxIEZwtNuy6sSKNWDObROHA5Zd6WPDGEv8AFnFtGPHLi33R2n9IrMM6gTVOlNlH3wea4BzixxD2EFpALXNukTiAQd4B5ofaFZkdlpbxn2CV6+JSaqzz5YILqd3V6ZWYffB4FZ1o6e0B6zT4rzq02lugd3ke4LLr2oTr4rqjsm9rJkPcjyPR63yi0B6veD/Bc/tn5Qg8EMvLjjbmgiQ4icReIw3IW17QZhca4RnLpnn/AAhbQ9n47t2S9o3dEiG1Nq1KpwDvNYdV1Q71qPtjIxknkICEqWmmc2nuwXo48UYqkjmyZZS1YF1bhn9vFTaJkOddgYdmZO7gmfVbu9vxVBetaRipNDFp3JizgpX014qiRilB3JF5SkpgWNZvR1KjhmFnCUW1xjNWhAgKkCFU1TWfEZZhx8lNpbx8kI8qAUtvqUq6Go25vd+j8VaxtLU1PBvxWOmhS97qUpR8p0VOlQ+tV/0M/aRVKhZ/r1/9pn7a5YBSAG5ZuE37z7GiyQ8i9WdrRs1l/CWj/ZZ+2jqNmsv4S0/8dn7xefNaFawBYyxTfvv0RtHNj8ndnpVKhZfwto/47f3iMpULL+FtHD+rj9r3rzFqNs7XO9EDxA9pXPPZ5+d+iN458fl7nplKjZNa1eNfuEGNYN7BdAza1jIukksgdg2bsz2cYnD0Qeecrx5lmqATBPItd4Bpk9yKpUKgbeLrozxvtJ4CRBXJl2GU9Zs1WbHzXf8AB7LZtsWJoAbULIECQ6AMcg4kalH0NvWSAPnFMmIkuEnzXjuzttUqXpVGkjS8M9JxOCq2j0rc8w17C3QOw4Ylpx8IXJ/UOUuOn7+6hOeHq+x7S/btmEfd6camQYwzJnhCCtXTGyU8OsLz+I0GMREi9xzyXg9v2pekvc2Dh2XE46kQzBAWi2NZi0h5OYJBEETiQ0E8iVvH2Hj5tnO80Fy7/g93f8pVhDo61sDOXMBB3QHHFV1vlIsUEmoDAkBpLgc8LwGBwyOGOa8IpbQbMNbcbhrpxMY6YcFRabTjiAciC0wIj+a2XsbB/wB9SP5CXFJdz2q1fKBs+0AU6tVwAdLbtKrie0JGBuxljIOfIC022k4jqGtqN7Uy+48kQW9qqAxoxM5nLEzC8ac4K6z2qrS/s6j2a9h5bPMA4rph7NhD/Rv46BHa+q9D2Zmzg5s1LO6mboJDa1GoGwAHEFjpAkk9qdNMFlWjYlmcSW2ksBIgPpB9wQbwdcfJxjEDxzXntHb9aRfc50esHODhyIIRL+kU4F9oiNKkAO/JmCMsZ18bjs+WOkvr8yvHxS1+30OptHR2h/j6X/Hr+6UBV6P0f8bRP+VXH6q5v6UJ+/VI3udVvbhi0keWid20JbBc5xjBwr1WukCJIcSDjjkO7TZQyr3+y+xm54fK/U1K+w6Y/vdA/mWj92g6uxwP7zQ/+j90gn1JGFesMMQcRO4EVJPgFQxziYNYtH1iahHeBJWsY5OcvkZuWLy9wp+zR+Honvre+mqXWOPvtLxqe9iGc5+MVJjGb5aDlkHQTnlmrGWSu6S1r3hvpFn3QCZiS2RoVa3upm3DoWOs/wCOzxd+yq3Uz9Zp7z8FRVvt9K8OYI9qrvnertkOi8s4jxT3UPeO9Sa8707FwCGhEtQTXFEsdgqTFQGEr6imKiwJFNCZJAx1ZToOdg0XjBMDEw0EnAbgCVUETYbS6k8PbmDkfRcNWuGrTkQkBWBhxSATAHmpsouOiTY0iTWoijZnnENJ8FFlhech5OPsCIp7MqYYRz7McTIy5SobNEguz7MeY7Lhxw92K1rNsB0E3asgZiIG+dR5Iaw0S3Ga1TTsVGtZ/wB5PlyR1p2hVa0B1JwE4Au6wjd6IN3mIWMlJ6GqlFAjhZmYOr1ARjDDTdnpmfYpWvbFB9LqgC5oIc6L1MyMtA064EbuYsPSFwxmHaBr3BwBkTIAwz1ngg63TCo0kQ88XVbwGcFoIJG/AhCi+hLmnqyj6Nsr7pFR+QEXqemBkk8svBR+hqWMPpmNXdYTH5jzKlT6YVj2QxhvHD0xJOmDgPGUqe3nmXPpsuyRreedzCSctTiE34nTv+CoeD73yf3Q20NkGk291NIgEBxItTA2TAMuqREwhbRs4sx6lhvZN6u1zlk2TB8VOrtkj07PSInIs8MeWCEftvDCz2ZuMyKUnHMdokR3coRHxOa7oqaw8n2f3+pc2xk49WzSRctEjDLFsA9+qZ9AifubY39XUMfomM0FbNomoI6ui3iyk1p8dO5RO0CQRcpyYhwptaWwIMRAx5eC0W9zMZOF8Pl+Q+XR6LANP6vTiN8upYjvQ9UyYLqYO4MueTaY80JUtJM4ATGUiN8Y6pmVBelwnPIxpAM45YFWkQ2ixxMZez4KvNQDyMASp2a0XDJa14Ojr0eLSCPFOySJBUSFpWnaVBzRdslKm7GSKlocInDsuqYeKGqCYNxrZ3dZB44uKSd8goFT31M0uKiafFUIjfSvJFiYhAF7LU8ZPcOTnfFN84dBEyDvx8JyVCSALAU4VYUggC5pH21VjXIUFXMyVJgVEpk5TKQHCsaAqikgAtlEHL2olliO4eKz6NNzvRBPL4rUs9iePSqEcGkz45DwUtlItp0S37yD+cPYpG01BlRjlTJ9yJpuu5SeZLvb7lIWk5kwFDNEAV6zyAHX6cbmPHlGPkh6ld126Kxdwc67+stKpawN3fh/FRbbSTMM5l0R9uSEmDaYFRttUAN61pDcQDL2id5jAYn3IyjtRwiW0yPxHVWmO+R5KX0gB6bCANWgGeWPwQlodSecZDf8oGe96KbFaQZX2lTc0MdSJp5wHZHhgDuwnRRqWewnESN4mpOmGUecLNmgMnVZxgy27zwBVdWq2AWCpxL4juIRusLjzJ1KlnB7FJ/5zgcCDJyzxESqj1R9SrP5TSPC7yVXXncr6FrbPaDo/Fug+YKHvLkOEYN8XRAU2atqxhkB3ySnu0JwFXgOxjh36ot206cQKbp4vHuCnZNq02gXqRcdSHgT+iVO/k8vc6PAwXXi9mZ9VtLICoN83d3JM5tKML/HARymURaLa1ziRTAByF6T3nXwQz6jSPRIPPBaJy5o55wgm92V/BiHVfVf/qHthWE0J9GrEZX2A8Mbp9io7lFwVGQW21UojqpwIJLxM7x2MPNXUNovADWAwDheIJ4tvADDJZ7RwUgBOIQBp2u01DANOgMz2TSdjEHNxAWY+sTn7o8slJwbuULo3JKxtIiXpB6RYmuKiR7yYuT3EurQBElMpimUiwoArTpyEyAEr6eSpCuaE0BQkkkQkBJjCcloWewAYvjlp/E8Fn03QjqNeUDQWKsZdwGCk2pvz+2SpH2Ki90ZEE88FJQeCSMPaAhLWHxgPOVT85MZ+SFqWh59Yx3BCQNlVRrtfaoBSgk6k+KkKXiqJICE7XkZKZphQuoAk60OOZmeDfgkajiACTAmBOA3wNEzWIi0WBzW3iDGuEAEmAAdUgoDlOEVQsV7WO4kogWADf3j3IsKYAGp3BEVKBCrITCigJpVj2pNagRFMrk11AFQCcSrC1IBAFeKaVd1ffvhMKR3Yb8hhxQBVKQciOpaBiTxhsx3khQa3hKAKrye+rbut3DTgmA4IAi16RTlqg4oAiSmSSQA4RtGlIQjGotj8FUQAy1OQnITGVIDFqdj4UiogIAOs1oGRRRDSMFkgK2naCEmikwt1Aa4IetSaFaK15OKU5JCsFpvLTIJHIwnmcgB3IoWcapVGgaJjA3hRU3JMCYhNCIbWGskbiSqrhUHNRQWEutJnDAbtPNMbQTqh7qcORQWXtqHXFV1HSo3k15ADXSnaw7h5pSpX9AUAP1R/lJTXPt/NO1pTlpQBB1KNfj4Jro5qVRviqi1AFwjQx7QnBBzM+A9maGhPdQIKFNu9SeWjU7px9xVAUXpgXdY3XEcSZHiE1S0A5DTeT4oMlJIC97lG4oNT3imBFwTAJyVJoSAem1XhipvK1r+XeqQEz8VAJkkASco/wAEkkgJNyPL3hVDI8x7HJJIYF9JHUckkkAOhLRmkkjkUwUohiSSEIkFB2SSSbEQco6JJKQGakE6SAGVlNJJMC1qdyZJUAxyVQzSSUgQKZJJICdNRqJJJgVjVSGXekkkAqeaYJJIAkk1OkgCDlNqSSAP/9k="/>
          <p:cNvSpPr>
            <a:spLocks noChangeAspect="1" noChangeArrowheads="1"/>
          </p:cNvSpPr>
          <p:nvPr/>
        </p:nvSpPr>
        <p:spPr bwMode="auto">
          <a:xfrm>
            <a:off x="155575" y="-1790700"/>
            <a:ext cx="5991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4" name="Picture 10" descr="http://martinjclemens.com/wp-content/uploads/2015/02/nuclear-bomb-explo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32656" y="0"/>
            <a:ext cx="10976290" cy="6858000"/>
          </a:xfrm>
          <a:prstGeom prst="rect">
            <a:avLst/>
          </a:prstGeom>
          <a:noFill/>
        </p:spPr>
      </p:pic>
      <p:pic>
        <p:nvPicPr>
          <p:cNvPr id="11276" name="Picture 12" descr="https://encrypted-tbn3.gstatic.com/images?q=tbn:ANd9GcRodJPi4ns-hk0AoCU3wLMfq5cVs-Ze4NizL2JBlzBLYPlfdk70N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900" y="3717032"/>
            <a:ext cx="4610100" cy="2676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modern 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Chemical and physical properties of elements </a:t>
            </a:r>
            <a:r>
              <a:rPr lang="it-IT" b="1" dirty="0"/>
              <a:t>vary in regular and predictable</a:t>
            </a:r>
            <a:r>
              <a:rPr lang="it-IT" dirty="0"/>
              <a:t> </a:t>
            </a:r>
            <a:r>
              <a:rPr lang="it-IT" b="1" dirty="0"/>
              <a:t>ways</a:t>
            </a:r>
            <a:r>
              <a:rPr lang="it-IT" dirty="0"/>
              <a:t> </a:t>
            </a:r>
          </a:p>
          <a:p>
            <a:r>
              <a:rPr lang="it-IT" dirty="0"/>
              <a:t>across the periods </a:t>
            </a:r>
          </a:p>
          <a:p>
            <a:r>
              <a:rPr lang="it-IT" dirty="0"/>
              <a:t>down the groups</a:t>
            </a:r>
          </a:p>
          <a:p>
            <a:r>
              <a:rPr lang="it-IT" dirty="0"/>
              <a:t>This is because of the </a:t>
            </a:r>
            <a:r>
              <a:rPr lang="it-IT" b="1" dirty="0"/>
              <a:t>regular variation in atomic structure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622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8C6A5A6-A4CF-40A2-8A69-EDC1A2F4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6" y="166202"/>
            <a:ext cx="7966311" cy="652559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231B5724-5D96-4DBC-A91D-20718B065389}"/>
              </a:ext>
            </a:extLst>
          </p:cNvPr>
          <p:cNvSpPr/>
          <p:nvPr/>
        </p:nvSpPr>
        <p:spPr>
          <a:xfrm>
            <a:off x="5796136" y="4005064"/>
            <a:ext cx="1728192" cy="1728192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95000"/>
                </a:schemeClr>
              </a:gs>
              <a:gs pos="71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Arrow: Left-Right 2">
            <a:extLst>
              <a:ext uri="{FF2B5EF4-FFF2-40B4-BE49-F238E27FC236}">
                <a16:creationId xmlns="" xmlns:a16="http://schemas.microsoft.com/office/drawing/2014/main" id="{9EB860C1-705F-4E65-83B2-E891A37A0BC7}"/>
              </a:ext>
            </a:extLst>
          </p:cNvPr>
          <p:cNvSpPr/>
          <p:nvPr/>
        </p:nvSpPr>
        <p:spPr>
          <a:xfrm>
            <a:off x="6732240" y="4725144"/>
            <a:ext cx="720080" cy="28803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329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8C6A5A6-A4CF-40A2-8A69-EDC1A2F4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94" y="166202"/>
            <a:ext cx="7966311" cy="652559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ECCA21AD-458B-4E43-B5D4-FEBF81EEDC9E}"/>
              </a:ext>
            </a:extLst>
          </p:cNvPr>
          <p:cNvSpPr/>
          <p:nvPr/>
        </p:nvSpPr>
        <p:spPr>
          <a:xfrm>
            <a:off x="1763688" y="5297799"/>
            <a:ext cx="6682018" cy="2880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H  He                     Ne                     Ar                                                  Kr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A5639AB0-6B0E-4906-A12F-9F25959EBD22}"/>
              </a:ext>
            </a:extLst>
          </p:cNvPr>
          <p:cNvSpPr/>
          <p:nvPr/>
        </p:nvSpPr>
        <p:spPr>
          <a:xfrm>
            <a:off x="1763688" y="1128153"/>
            <a:ext cx="6538002" cy="2880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tx1"/>
                </a:solidFill>
              </a:rPr>
              <a:t>      Li                     Na                     K                                                       Rb</a:t>
            </a:r>
          </a:p>
        </p:txBody>
      </p:sp>
    </p:spTree>
    <p:extLst>
      <p:ext uri="{BB962C8B-B14F-4D97-AF65-F5344CB8AC3E}">
        <p14:creationId xmlns="" xmlns:p14="http://schemas.microsoft.com/office/powerpoint/2010/main" val="23229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6AC994F-57AA-4162-A23F-EAB7C173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6" y="232880"/>
            <a:ext cx="8163750" cy="6479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930235-8947-48A1-9F4D-EEFF574F432F}"/>
              </a:ext>
            </a:extLst>
          </p:cNvPr>
          <p:cNvSpPr txBox="1"/>
          <p:nvPr/>
        </p:nvSpPr>
        <p:spPr>
          <a:xfrm>
            <a:off x="3203848" y="2204864"/>
            <a:ext cx="4972050" cy="625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	→ 	X</a:t>
            </a:r>
            <a:r>
              <a:rPr lang="en-GB" sz="32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GB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+ 	e</a:t>
            </a:r>
            <a:r>
              <a:rPr lang="en-GB" sz="32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en-GB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9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6AC994F-57AA-4162-A23F-EAB7C173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6" y="232880"/>
            <a:ext cx="8163750" cy="6479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930235-8947-48A1-9F4D-EEFF574F432F}"/>
              </a:ext>
            </a:extLst>
          </p:cNvPr>
          <p:cNvSpPr txBox="1"/>
          <p:nvPr/>
        </p:nvSpPr>
        <p:spPr>
          <a:xfrm>
            <a:off x="3203848" y="2204864"/>
            <a:ext cx="4972050" cy="625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	→ 	X</a:t>
            </a:r>
            <a:r>
              <a:rPr lang="en-GB" sz="32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GB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+ 	e</a:t>
            </a:r>
            <a:r>
              <a:rPr lang="en-GB" sz="32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en-GB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B32D1910-F488-4D0C-B9D7-FB88A167DBAA}"/>
              </a:ext>
            </a:extLst>
          </p:cNvPr>
          <p:cNvSpPr/>
          <p:nvPr/>
        </p:nvSpPr>
        <p:spPr>
          <a:xfrm>
            <a:off x="1230991" y="1484784"/>
            <a:ext cx="6682018" cy="2880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H  He                     Ne                     Ar                                                  Kr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63B4274-CAB6-4CCB-8E41-8D7A5B7E7732}"/>
              </a:ext>
            </a:extLst>
          </p:cNvPr>
          <p:cNvSpPr/>
          <p:nvPr/>
        </p:nvSpPr>
        <p:spPr>
          <a:xfrm>
            <a:off x="1262979" y="5229200"/>
            <a:ext cx="6682018" cy="2880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tx1"/>
                </a:solidFill>
              </a:rPr>
              <a:t>        Li                     Na                     K                                                       Rb</a:t>
            </a:r>
          </a:p>
        </p:txBody>
      </p:sp>
    </p:spTree>
    <p:extLst>
      <p:ext uri="{BB962C8B-B14F-4D97-AF65-F5344CB8AC3E}">
        <p14:creationId xmlns="" xmlns:p14="http://schemas.microsoft.com/office/powerpoint/2010/main" val="25937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ED67ABA-06B7-4444-88D9-185AF3756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05" y="420913"/>
            <a:ext cx="8195946" cy="601617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213D570C-6303-4680-9044-C0D0C4EF4D9D}"/>
              </a:ext>
            </a:extLst>
          </p:cNvPr>
          <p:cNvSpPr/>
          <p:nvPr/>
        </p:nvSpPr>
        <p:spPr>
          <a:xfrm>
            <a:off x="4574262" y="1124744"/>
            <a:ext cx="1080120" cy="1008112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95000"/>
                </a:schemeClr>
              </a:gs>
              <a:gs pos="71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lowchart: Direct Access Storage 7">
            <a:extLst>
              <a:ext uri="{FF2B5EF4-FFF2-40B4-BE49-F238E27FC236}">
                <a16:creationId xmlns="" xmlns:a16="http://schemas.microsoft.com/office/drawing/2014/main" id="{4EAE4FCC-F8D5-4350-9D73-1AA3D0B06092}"/>
              </a:ext>
            </a:extLst>
          </p:cNvPr>
          <p:cNvSpPr/>
          <p:nvPr/>
        </p:nvSpPr>
        <p:spPr>
          <a:xfrm>
            <a:off x="5419609" y="1520788"/>
            <a:ext cx="864096" cy="216024"/>
          </a:xfrm>
          <a:prstGeom prst="flowChartMagneticDrum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69EE136-42C0-41E7-AB9D-305BD37598EE}"/>
              </a:ext>
            </a:extLst>
          </p:cNvPr>
          <p:cNvSpPr/>
          <p:nvPr/>
        </p:nvSpPr>
        <p:spPr>
          <a:xfrm>
            <a:off x="5851657" y="1124744"/>
            <a:ext cx="1080120" cy="1008112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95000"/>
                </a:schemeClr>
              </a:gs>
              <a:gs pos="71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388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ED67ABA-06B7-4444-88D9-185AF3756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05" y="420913"/>
            <a:ext cx="8195946" cy="60161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BBA569CA-B175-4275-8A4E-4CB3911C4BCC}"/>
              </a:ext>
            </a:extLst>
          </p:cNvPr>
          <p:cNvSpPr/>
          <p:nvPr/>
        </p:nvSpPr>
        <p:spPr>
          <a:xfrm>
            <a:off x="1127968" y="4977173"/>
            <a:ext cx="7116439" cy="2880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tx1"/>
                </a:solidFill>
              </a:rPr>
              <a:t>        Li                    </a:t>
            </a:r>
            <a:r>
              <a:rPr lang="it-IT" b="1" dirty="0" smtClean="0">
                <a:solidFill>
                  <a:schemeClr val="tx1"/>
                </a:solidFill>
              </a:rPr>
              <a:t>  </a:t>
            </a:r>
            <a:r>
              <a:rPr lang="it-IT" b="1" dirty="0">
                <a:solidFill>
                  <a:schemeClr val="tx1"/>
                </a:solidFill>
              </a:rPr>
              <a:t>Na                         K                                                           Rb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891CF66-F9FE-42E6-983C-677F72E798B5}"/>
              </a:ext>
            </a:extLst>
          </p:cNvPr>
          <p:cNvSpPr/>
          <p:nvPr/>
        </p:nvSpPr>
        <p:spPr>
          <a:xfrm>
            <a:off x="7262648" y="2232308"/>
            <a:ext cx="720081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25AF3893-CAE0-4FEE-8CE6-B9C7895F6EF5}"/>
              </a:ext>
            </a:extLst>
          </p:cNvPr>
          <p:cNvSpPr/>
          <p:nvPr/>
        </p:nvSpPr>
        <p:spPr>
          <a:xfrm>
            <a:off x="6038513" y="2312876"/>
            <a:ext cx="1224135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Krypton!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950B474-5038-435B-B8CC-E73B6D8BD59D}"/>
              </a:ext>
            </a:extLst>
          </p:cNvPr>
          <p:cNvSpPr/>
          <p:nvPr/>
        </p:nvSpPr>
        <p:spPr>
          <a:xfrm>
            <a:off x="1163384" y="1321022"/>
            <a:ext cx="7116438" cy="2880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H  </a:t>
            </a:r>
            <a:r>
              <a:rPr lang="it-IT" dirty="0" err="1">
                <a:solidFill>
                  <a:schemeClr val="tx1"/>
                </a:solidFill>
              </a:rPr>
              <a:t>He</a:t>
            </a:r>
            <a:r>
              <a:rPr lang="it-IT" dirty="0">
                <a:solidFill>
                  <a:schemeClr val="tx1"/>
                </a:solidFill>
              </a:rPr>
              <a:t>                     </a:t>
            </a:r>
            <a:r>
              <a:rPr lang="it-IT" dirty="0" smtClean="0">
                <a:solidFill>
                  <a:schemeClr val="tx1"/>
                </a:solidFill>
              </a:rPr>
              <a:t> Ne                      Ar                                                         </a:t>
            </a:r>
            <a:r>
              <a:rPr lang="it-IT" dirty="0">
                <a:solidFill>
                  <a:schemeClr val="tx1"/>
                </a:solidFill>
              </a:rPr>
              <a:t>Kr</a:t>
            </a:r>
          </a:p>
        </p:txBody>
      </p:sp>
      <p:sp>
        <p:nvSpPr>
          <p:cNvPr id="7" name="Rettangolo 6"/>
          <p:cNvSpPr/>
          <p:nvPr/>
        </p:nvSpPr>
        <p:spPr>
          <a:xfrm>
            <a:off x="2857488" y="1643050"/>
            <a:ext cx="214314" cy="3286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286248" y="1643050"/>
            <a:ext cx="214314" cy="3286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428728" y="1643050"/>
            <a:ext cx="214314" cy="3286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7500958" y="1643050"/>
            <a:ext cx="214314" cy="3286148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167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7FBD0B-5844-4F1A-A670-21B3ADC1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Noble compounds!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AE8B62-26FE-4F51-A8B8-3FEE5E0A2F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Xenon oxytetrafluoride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Krypton difluoride</a:t>
            </a:r>
          </a:p>
          <a:p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A5B235-B343-44B0-80D8-6CCB147CBC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990" b="96053" l="3545" r="976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040" y="1449646"/>
            <a:ext cx="3485044" cy="2648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7B26925-6B13-4A1A-9B5C-4E8C7E9279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113" b="97465" l="2455" r="983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4731" y="4575827"/>
            <a:ext cx="2579662" cy="1665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50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mid-1800s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Chemists knew about 65 elements by 1860</a:t>
            </a:r>
          </a:p>
          <a:p>
            <a:pPr lvl="1"/>
            <a:r>
              <a:rPr lang="it-IT" dirty="0"/>
              <a:t>Physical properties: solid/liquid/gas</a:t>
            </a:r>
          </a:p>
          <a:p>
            <a:pPr lvl="1"/>
            <a:r>
              <a:rPr lang="it-IT" dirty="0"/>
              <a:t>Melting point, boiling point, density</a:t>
            </a:r>
          </a:p>
          <a:p>
            <a:pPr lvl="1"/>
            <a:r>
              <a:rPr lang="it-IT" dirty="0"/>
              <a:t>Atomic mass relative to hydrogen</a:t>
            </a:r>
          </a:p>
          <a:p>
            <a:pPr lvl="1"/>
            <a:r>
              <a:rPr lang="it-IT" dirty="0"/>
              <a:t>Chemical behaviour: reactions with oxygen, hydrogen, chlorine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338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Electron shells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/>
              <a:t>A shell corresponds to a </a:t>
            </a:r>
            <a:r>
              <a:rPr lang="it-IT" b="1" dirty="0">
                <a:solidFill>
                  <a:srgbClr val="7030A0"/>
                </a:solidFill>
              </a:rPr>
              <a:t>period</a:t>
            </a:r>
            <a:r>
              <a:rPr lang="it-IT" dirty="0"/>
              <a:t> in the table</a:t>
            </a:r>
          </a:p>
          <a:p>
            <a:r>
              <a:rPr lang="it-IT" dirty="0"/>
              <a:t>Increase in energy down the table</a:t>
            </a:r>
          </a:p>
          <a:p>
            <a:r>
              <a:rPr lang="it-IT" dirty="0"/>
              <a:t>A full set of electrons in the outermost shell is stable.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516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Looking at 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elements in a group all have the same number of electrons in the outer shell.</a:t>
            </a:r>
          </a:p>
          <a:p>
            <a:r>
              <a:rPr lang="it-IT" dirty="0"/>
              <a:t>The electrons are responsible for the chemical behaviour.</a:t>
            </a:r>
          </a:p>
          <a:p>
            <a:r>
              <a:rPr lang="it-IT" dirty="0"/>
              <a:t>Elements in a group behave in similar ways.</a:t>
            </a:r>
          </a:p>
          <a:p>
            <a:r>
              <a:rPr lang="it-IT" dirty="0"/>
              <a:t>The physical properties vary in a regular way down the group.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004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Looking at 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Let’s start with group VIII.</a:t>
            </a: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7596336" y="1576214"/>
            <a:ext cx="1368152" cy="792088"/>
          </a:xfrm>
          <a:prstGeom prst="down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374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Group VIII: the </a:t>
            </a:r>
            <a:r>
              <a:rPr lang="it-IT" i="1" dirty="0"/>
              <a:t>noble</a:t>
            </a:r>
            <a:r>
              <a:rPr lang="it-IT" dirty="0"/>
              <a:t> gases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>
            <a:normAutofit/>
          </a:bodyPr>
          <a:lstStyle/>
          <a:p>
            <a:r>
              <a:rPr lang="it-IT" dirty="0"/>
              <a:t>Unreactive</a:t>
            </a:r>
          </a:p>
          <a:p>
            <a:r>
              <a:rPr lang="it-IT" dirty="0"/>
              <a:t>Eight electrons in outer shell*</a:t>
            </a:r>
          </a:p>
          <a:p>
            <a:r>
              <a:rPr lang="it-IT" dirty="0"/>
              <a:t>Shell is full: </a:t>
            </a:r>
          </a:p>
          <a:p>
            <a:pPr lvl="1"/>
            <a:r>
              <a:rPr lang="it-IT" dirty="0"/>
              <a:t>Can’t accept e</a:t>
            </a:r>
            <a:r>
              <a:rPr lang="it-IT" baseline="30000" dirty="0"/>
              <a:t>-</a:t>
            </a:r>
          </a:p>
          <a:p>
            <a:pPr lvl="1"/>
            <a:r>
              <a:rPr lang="it-IT" dirty="0"/>
              <a:t>Don’t want to give e</a:t>
            </a:r>
            <a:r>
              <a:rPr lang="it-IT" baseline="30000" dirty="0"/>
              <a:t>-</a:t>
            </a:r>
          </a:p>
          <a:p>
            <a:pPr lvl="1"/>
            <a:endParaRPr lang="it-IT" baseline="30000" dirty="0"/>
          </a:p>
          <a:p>
            <a:r>
              <a:rPr lang="it-IT" sz="2400" b="1" i="1" dirty="0"/>
              <a:t>Noble</a:t>
            </a:r>
            <a:r>
              <a:rPr lang="it-IT" sz="2400" dirty="0"/>
              <a:t>: like kings they stay apart from the normal reactions of other elements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126163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*Apart from He which has only two and valid for 2° and 3° row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341"/>
          <a:stretch/>
        </p:blipFill>
        <p:spPr bwMode="auto">
          <a:xfrm>
            <a:off x="6660232" y="1340769"/>
            <a:ext cx="1890713" cy="24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834"/>
          <a:stretch/>
        </p:blipFill>
        <p:spPr bwMode="auto">
          <a:xfrm>
            <a:off x="6407819" y="3753135"/>
            <a:ext cx="2395537" cy="27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42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Adding one proton to a noble gas..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b="1" dirty="0"/>
              <a:t>alkali metals</a:t>
            </a:r>
            <a:r>
              <a:rPr lang="it-IT" dirty="0"/>
              <a:t>.</a:t>
            </a:r>
            <a:endParaRPr lang="en-GB" dirty="0"/>
          </a:p>
        </p:txBody>
      </p:sp>
      <p:sp>
        <p:nvSpPr>
          <p:cNvPr id="7" name="Down Arrow 6"/>
          <p:cNvSpPr/>
          <p:nvPr/>
        </p:nvSpPr>
        <p:spPr>
          <a:xfrm flipV="1">
            <a:off x="395536" y="5013176"/>
            <a:ext cx="1368152" cy="792088"/>
          </a:xfrm>
          <a:prstGeom prst="down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711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Group I: alkali metals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Soft metals</a:t>
            </a:r>
          </a:p>
          <a:p>
            <a:r>
              <a:rPr lang="it-IT" dirty="0"/>
              <a:t>1 electron in the outer shell</a:t>
            </a:r>
          </a:p>
          <a:p>
            <a:r>
              <a:rPr lang="it-IT" dirty="0"/>
              <a:t>They react to attain a full shell by losing an electron: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114" r="45133" b="14569"/>
          <a:stretch/>
        </p:blipFill>
        <p:spPr bwMode="auto">
          <a:xfrm>
            <a:off x="7145442" y="1556792"/>
            <a:ext cx="1364776" cy="1754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4954422"/>
              </p:ext>
            </p:extLst>
          </p:nvPr>
        </p:nvGraphicFramePr>
        <p:xfrm>
          <a:off x="971600" y="4595536"/>
          <a:ext cx="5289535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2122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66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6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82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57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→</a:t>
                      </a:r>
                      <a:endParaRPr lang="en-GB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it-IT" sz="36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GB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GB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it-IT" sz="3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848"/>
          <a:stretch/>
        </p:blipFill>
        <p:spPr bwMode="auto">
          <a:xfrm>
            <a:off x="6999738" y="3501008"/>
            <a:ext cx="1656184" cy="221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830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Group I: alkali metals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Highly reactive </a:t>
            </a:r>
          </a:p>
          <a:p>
            <a:r>
              <a:rPr lang="it-IT" dirty="0"/>
              <a:t>Reactivity </a:t>
            </a:r>
            <a:r>
              <a:rPr lang="it-IT" b="1" dirty="0"/>
              <a:t>increases</a:t>
            </a:r>
            <a:r>
              <a:rPr lang="it-IT" dirty="0"/>
              <a:t> down the group (why?)</a:t>
            </a:r>
          </a:p>
          <a:p>
            <a:pPr lvl="1"/>
            <a:r>
              <a:rPr lang="it-IT" dirty="0"/>
              <a:t>Li &lt; Na &lt; K &lt; Rb &lt; Cs</a:t>
            </a:r>
          </a:p>
          <a:p>
            <a:r>
              <a:rPr lang="it-IT" dirty="0"/>
              <a:t>React with water to generate hydrogen gas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2400" dirty="0" err="1" smtClean="0"/>
              <a:t>Dara</a:t>
            </a:r>
            <a:r>
              <a:rPr lang="it-IT" sz="2400" dirty="0" smtClean="0"/>
              <a:t> O </a:t>
            </a:r>
            <a:r>
              <a:rPr lang="it-IT" sz="2400" dirty="0" err="1" smtClean="0"/>
              <a:t>Brien</a:t>
            </a:r>
            <a:r>
              <a:rPr lang="it-IT" sz="2400" dirty="0" smtClean="0"/>
              <a:t> </a:t>
            </a:r>
            <a:r>
              <a:rPr lang="it-IT" sz="2400" dirty="0" err="1" smtClean="0"/>
              <a:t>Royal</a:t>
            </a:r>
            <a:r>
              <a:rPr lang="it-IT" sz="2400" dirty="0" smtClean="0"/>
              <a:t>  </a:t>
            </a:r>
            <a:r>
              <a:rPr lang="it-IT" sz="2400" dirty="0" err="1" smtClean="0"/>
              <a:t>institution</a:t>
            </a:r>
            <a:r>
              <a:rPr lang="it-IT" sz="2400" dirty="0" smtClean="0"/>
              <a:t> – </a:t>
            </a:r>
            <a:r>
              <a:rPr lang="it-IT" sz="2400" dirty="0" err="1" smtClean="0"/>
              <a:t>my</a:t>
            </a:r>
            <a:r>
              <a:rPr lang="it-IT" sz="2400" dirty="0" smtClean="0"/>
              <a:t> </a:t>
            </a:r>
            <a:r>
              <a:rPr lang="it-IT" sz="2400" dirty="0" err="1" smtClean="0"/>
              <a:t>favourite</a:t>
            </a:r>
            <a:r>
              <a:rPr lang="it-IT" sz="2400" dirty="0" smtClean="0"/>
              <a:t> </a:t>
            </a:r>
            <a:r>
              <a:rPr lang="it-IT" sz="2400" dirty="0" err="1" smtClean="0"/>
              <a:t>element</a:t>
            </a:r>
            <a:r>
              <a:rPr lang="it-IT" sz="2400" dirty="0" smtClean="0"/>
              <a:t> </a:t>
            </a:r>
          </a:p>
          <a:p>
            <a:r>
              <a:rPr lang="it-IT" sz="2400" dirty="0" smtClean="0">
                <a:hlinkClick r:id="rId2"/>
              </a:rPr>
              <a:t>https://www.youtube.com/watch?v=6Gmi9wRC5OY</a:t>
            </a:r>
            <a:endParaRPr lang="it-IT" sz="2400" dirty="0" smtClean="0"/>
          </a:p>
          <a:p>
            <a:endParaRPr lang="it-IT" dirty="0"/>
          </a:p>
          <a:p>
            <a:endParaRPr lang="it-IT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6914799"/>
              </p:ext>
            </p:extLst>
          </p:nvPr>
        </p:nvGraphicFramePr>
        <p:xfrm>
          <a:off x="642910" y="3429000"/>
          <a:ext cx="7776864" cy="560832"/>
        </p:xfrm>
        <a:graphic>
          <a:graphicData uri="http://schemas.openxmlformats.org/drawingml/2006/table">
            <a:tbl>
              <a:tblPr firstRow="1" firstCol="1" bandRow="1"/>
              <a:tblGrid>
                <a:gridCol w="14908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2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4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65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04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97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9221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2Na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it-IT" sz="32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→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2NaOH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it-IT" sz="32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(g)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15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Removing one proton from a noble gas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b="1" dirty="0"/>
              <a:t>halogens</a:t>
            </a:r>
            <a:r>
              <a:rPr lang="it-IT" dirty="0"/>
              <a:t>.</a:t>
            </a: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7164288" y="1600200"/>
            <a:ext cx="1368152" cy="792088"/>
          </a:xfrm>
          <a:prstGeom prst="down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16862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Group VII: halogens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5943600" cy="4525963"/>
          </a:xfrm>
        </p:spPr>
        <p:txBody>
          <a:bodyPr>
            <a:normAutofit fontScale="92500"/>
          </a:bodyPr>
          <a:lstStyle/>
          <a:p>
            <a:r>
              <a:rPr lang="it-IT" dirty="0"/>
              <a:t>Non-metals</a:t>
            </a:r>
          </a:p>
          <a:p>
            <a:pPr lvl="1"/>
            <a:r>
              <a:rPr lang="it-IT" dirty="0"/>
              <a:t>F, Cl = gas; Br = liquid; I = solid</a:t>
            </a:r>
          </a:p>
          <a:p>
            <a:r>
              <a:rPr lang="it-IT" dirty="0"/>
              <a:t>Highly reactive: </a:t>
            </a:r>
          </a:p>
          <a:p>
            <a:pPr lvl="1"/>
            <a:r>
              <a:rPr lang="it-IT" dirty="0"/>
              <a:t>Reactivity decreases down the group.</a:t>
            </a:r>
          </a:p>
          <a:p>
            <a:pPr lvl="1"/>
            <a:r>
              <a:rPr lang="it-IT" dirty="0"/>
              <a:t>F &gt; Cl &gt; Br &gt; I</a:t>
            </a:r>
          </a:p>
          <a:p>
            <a:r>
              <a:rPr lang="it-IT" dirty="0"/>
              <a:t>7 electrons in the outer shell</a:t>
            </a:r>
          </a:p>
          <a:p>
            <a:pPr lvl="1"/>
            <a:r>
              <a:rPr lang="it-IT" dirty="0"/>
              <a:t>React to complete the shell with eight electrons by </a:t>
            </a:r>
            <a:r>
              <a:rPr lang="it-IT" b="1" dirty="0"/>
              <a:t>gaining an electron</a:t>
            </a:r>
            <a:endParaRPr lang="en-GB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47" r="29705" b="13808"/>
          <a:stretch/>
        </p:blipFill>
        <p:spPr bwMode="auto">
          <a:xfrm>
            <a:off x="6516215" y="1412776"/>
            <a:ext cx="2304256" cy="2661277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093"/>
          <a:stretch/>
        </p:blipFill>
        <p:spPr bwMode="auto">
          <a:xfrm>
            <a:off x="6718355" y="4263540"/>
            <a:ext cx="1884363" cy="244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ight Arrow 19"/>
          <p:cNvSpPr/>
          <p:nvPr/>
        </p:nvSpPr>
        <p:spPr>
          <a:xfrm rot="19549289">
            <a:off x="5763744" y="5534627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209269" y="4291586"/>
            <a:ext cx="179155" cy="2175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>
                <a:solidFill>
                  <a:schemeClr val="tx1"/>
                </a:solidFill>
              </a:rPr>
              <a:t>-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63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8D99233-A3F1-4C57-8D71-CA0D169B5475}"/>
              </a:ext>
            </a:extLst>
          </p:cNvPr>
          <p:cNvSpPr/>
          <p:nvPr/>
        </p:nvSpPr>
        <p:spPr>
          <a:xfrm>
            <a:off x="1115616" y="4950151"/>
            <a:ext cx="6480720" cy="1358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F3D43E2-E01E-46F5-8F9C-D91BCE9901F8}"/>
              </a:ext>
            </a:extLst>
          </p:cNvPr>
          <p:cNvSpPr/>
          <p:nvPr/>
        </p:nvSpPr>
        <p:spPr>
          <a:xfrm>
            <a:off x="2195736" y="2924944"/>
            <a:ext cx="388843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Group VII: halogens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98007231"/>
              </p:ext>
            </p:extLst>
          </p:nvPr>
        </p:nvGraphicFramePr>
        <p:xfrm>
          <a:off x="2195736" y="2924944"/>
          <a:ext cx="4209415" cy="560832"/>
        </p:xfrm>
        <a:graphic>
          <a:graphicData uri="http://schemas.openxmlformats.org/drawingml/2006/table">
            <a:tbl>
              <a:tblPr firstRow="1" firstCol="1" bandRow="1"/>
              <a:tblGrid>
                <a:gridCol w="9690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9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0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04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r>
                        <a:rPr lang="it-IT" sz="32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it-IT" sz="3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→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2Cl</a:t>
                      </a:r>
                      <a:r>
                        <a:rPr lang="it-IT" sz="3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1472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React to have a filled outer shell by gaining an electron:</a:t>
            </a:r>
          </a:p>
          <a:p>
            <a:endParaRPr lang="it-IT" dirty="0"/>
          </a:p>
          <a:p>
            <a:endParaRPr lang="it-IT" dirty="0"/>
          </a:p>
          <a:p>
            <a:r>
              <a:rPr lang="en-GB" dirty="0"/>
              <a:t>React with metals to form salts which have the ending “-ide”</a:t>
            </a:r>
          </a:p>
          <a:p>
            <a:endParaRPr lang="it-IT" dirty="0"/>
          </a:p>
          <a:p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4057324"/>
              </p:ext>
            </p:extLst>
          </p:nvPr>
        </p:nvGraphicFramePr>
        <p:xfrm>
          <a:off x="1115616" y="4989293"/>
          <a:ext cx="6624736" cy="560832"/>
        </p:xfrm>
        <a:graphic>
          <a:graphicData uri="http://schemas.openxmlformats.org/drawingml/2006/table">
            <a:tbl>
              <a:tblPr firstRow="1" firstCol="1" bandRow="1"/>
              <a:tblGrid>
                <a:gridCol w="1525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13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04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41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837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r>
                        <a:rPr lang="it-IT" sz="32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GB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Mg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→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MgCl</a:t>
                      </a:r>
                      <a:r>
                        <a:rPr lang="it-IT" sz="32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8821108"/>
              </p:ext>
            </p:extLst>
          </p:nvPr>
        </p:nvGraphicFramePr>
        <p:xfrm>
          <a:off x="1115616" y="5709373"/>
          <a:ext cx="6624736" cy="560832"/>
        </p:xfrm>
        <a:graphic>
          <a:graphicData uri="http://schemas.openxmlformats.org/drawingml/2006/table">
            <a:tbl>
              <a:tblPr firstRow="1" firstCol="1" bandRow="1"/>
              <a:tblGrid>
                <a:gridCol w="1525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13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04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41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837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it-IT" sz="32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GB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GB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→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NaI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9072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Newlands’ octaves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Regular repeating pattern of properties when arranged in order of increasing mass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But: he placed Fe with O and S???!!!</a:t>
            </a:r>
          </a:p>
          <a:p>
            <a:endParaRPr lang="it-IT" dirty="0"/>
          </a:p>
        </p:txBody>
      </p:sp>
      <p:pic>
        <p:nvPicPr>
          <p:cNvPr id="4" name="il_fi" descr="http://t0.gstatic.com/images?q=tbn:ANd9GcR5rF_dhz8xomVbFnNcp_hdde_0--hgv41qIKc6qgLmniR37912ZXDgk3W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648072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02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The periodic table is based on increasing number of protons in the nucleus which equals the number of electrons in the element.</a:t>
            </a:r>
          </a:p>
          <a:p>
            <a:r>
              <a:rPr lang="it-IT" dirty="0"/>
              <a:t>The electrons are organised in shells.</a:t>
            </a:r>
          </a:p>
          <a:p>
            <a:r>
              <a:rPr lang="it-IT" dirty="0"/>
              <a:t>The electrons in the outer shell determine the chemistry</a:t>
            </a:r>
          </a:p>
          <a:p>
            <a:r>
              <a:rPr lang="it-IT" dirty="0"/>
              <a:t>The physical properties of the elements vary in a predictable manner across the rows and down the groups.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97191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202423-7C0A-46D1-943A-32167DE9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End of section</a:t>
            </a:r>
          </a:p>
        </p:txBody>
      </p:sp>
    </p:spTree>
    <p:extLst>
      <p:ext uri="{BB962C8B-B14F-4D97-AF65-F5344CB8AC3E}">
        <p14:creationId xmlns="" xmlns:p14="http://schemas.microsoft.com/office/powerpoint/2010/main" val="150868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12130C8-29D4-40A5-90BB-882476AD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Quick Quiz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8A4CC48-7A77-4569-BF00-F915A10D9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dirty="0"/>
              <a:t>The </a:t>
            </a:r>
            <a:r>
              <a:rPr lang="it-IT" sz="3200" dirty="0" err="1" smtClean="0"/>
              <a:t>modern</a:t>
            </a:r>
            <a:r>
              <a:rPr lang="it-IT" sz="3200" dirty="0" smtClean="0"/>
              <a:t> </a:t>
            </a:r>
            <a:r>
              <a:rPr lang="it-IT" sz="3200" dirty="0" err="1" smtClean="0"/>
              <a:t>periodic</a:t>
            </a:r>
            <a:r>
              <a:rPr lang="it-IT" sz="3200" dirty="0" smtClean="0"/>
              <a:t> </a:t>
            </a:r>
            <a:r>
              <a:rPr lang="it-IT" sz="3200" dirty="0"/>
              <a:t>table is associated with which famous man with a big beard?</a:t>
            </a:r>
            <a:endParaRPr lang="en-GB" sz="3200" dirty="0"/>
          </a:p>
          <a:p>
            <a:endParaRPr lang="it-IT" dirty="0"/>
          </a:p>
        </p:txBody>
      </p:sp>
      <p:pic>
        <p:nvPicPr>
          <p:cNvPr id="5" name="Picture 4" descr="http://dmomo.co.uk/wp/wp-content/uploads/2010/10/Karl-Marx.jpg">
            <a:extLst>
              <a:ext uri="{FF2B5EF4-FFF2-40B4-BE49-F238E27FC236}">
                <a16:creationId xmlns="" xmlns:a16="http://schemas.microsoft.com/office/drawing/2014/main" id="{1ACF9264-B4A6-4030-A9D1-C7390EED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54528"/>
            <a:ext cx="3312368" cy="3312368"/>
          </a:xfrm>
          <a:prstGeom prst="rect">
            <a:avLst/>
          </a:prstGeom>
          <a:noFill/>
        </p:spPr>
      </p:pic>
      <p:pic>
        <p:nvPicPr>
          <p:cNvPr id="6" name="Picture 2" descr="http://www.villages-news.com/wp-content/uploads/2015/04/Dmitri-Mendeleev.jpg">
            <a:extLst>
              <a:ext uri="{FF2B5EF4-FFF2-40B4-BE49-F238E27FC236}">
                <a16:creationId xmlns="" xmlns:a16="http://schemas.microsoft.com/office/drawing/2014/main" id="{47F1A5E6-AA41-4778-8D22-50518F97B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54528"/>
            <a:ext cx="2548283" cy="3301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322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12130C8-29D4-40A5-90BB-882476AD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Quick Quiz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8A4CC48-7A77-4569-BF00-F915A10D9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dirty="0"/>
              <a:t>The periodic table is associated with which famous man with a big beard?</a:t>
            </a:r>
            <a:endParaRPr lang="en-GB" sz="3200" dirty="0"/>
          </a:p>
          <a:p>
            <a:endParaRPr lang="it-IT" dirty="0"/>
          </a:p>
        </p:txBody>
      </p:sp>
      <p:pic>
        <p:nvPicPr>
          <p:cNvPr id="5" name="Picture 4" descr="http://dmomo.co.uk/wp/wp-content/uploads/2010/10/Karl-Marx.jpg">
            <a:extLst>
              <a:ext uri="{FF2B5EF4-FFF2-40B4-BE49-F238E27FC236}">
                <a16:creationId xmlns="" xmlns:a16="http://schemas.microsoft.com/office/drawing/2014/main" id="{1ACF9264-B4A6-4030-A9D1-C7390EED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54528"/>
            <a:ext cx="3312368" cy="3312368"/>
          </a:xfrm>
          <a:prstGeom prst="rect">
            <a:avLst/>
          </a:prstGeom>
          <a:noFill/>
        </p:spPr>
      </p:pic>
      <p:pic>
        <p:nvPicPr>
          <p:cNvPr id="6" name="Picture 2" descr="http://www.villages-news.com/wp-content/uploads/2015/04/Dmitri-Mendeleev.jpg">
            <a:extLst>
              <a:ext uri="{FF2B5EF4-FFF2-40B4-BE49-F238E27FC236}">
                <a16:creationId xmlns="" xmlns:a16="http://schemas.microsoft.com/office/drawing/2014/main" id="{47F1A5E6-AA41-4778-8D22-50518F97B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51554"/>
            <a:ext cx="2548283" cy="330142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Speech Bubble: Oval 1">
            <a:extLst>
              <a:ext uri="{FF2B5EF4-FFF2-40B4-BE49-F238E27FC236}">
                <a16:creationId xmlns="" xmlns:a16="http://schemas.microsoft.com/office/drawing/2014/main" id="{212E5168-BF12-4B9E-83D3-07825ECC3D63}"/>
              </a:ext>
            </a:extLst>
          </p:cNvPr>
          <p:cNvSpPr/>
          <p:nvPr/>
        </p:nvSpPr>
        <p:spPr>
          <a:xfrm>
            <a:off x="3769568" y="1809966"/>
            <a:ext cx="3926779" cy="1872208"/>
          </a:xfrm>
          <a:prstGeom prst="wedgeEllipseCallout">
            <a:avLst>
              <a:gd name="adj1" fmla="val -63956"/>
              <a:gd name="adj2" fmla="val 6702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Sorry Karl!</a:t>
            </a:r>
          </a:p>
        </p:txBody>
      </p:sp>
    </p:spTree>
    <p:extLst>
      <p:ext uri="{BB962C8B-B14F-4D97-AF65-F5344CB8AC3E}">
        <p14:creationId xmlns="" xmlns:p14="http://schemas.microsoft.com/office/powerpoint/2010/main" val="304759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Mendeleev’s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Recognised that atomic mass might not be a good guide to position - particularly where masses of elements were similar.</a:t>
            </a:r>
          </a:p>
          <a:p>
            <a:r>
              <a:rPr lang="it-IT" dirty="0"/>
              <a:t>Used chemical knowledge to position the elements.</a:t>
            </a:r>
          </a:p>
          <a:p>
            <a:r>
              <a:rPr lang="it-IT" dirty="0"/>
              <a:t>Supposed that there were still elements to be  discovered</a:t>
            </a:r>
          </a:p>
          <a:p>
            <a:r>
              <a:rPr lang="it-IT" dirty="0"/>
              <a:t>Predicted properties of unknown elements based on known elements</a:t>
            </a:r>
          </a:p>
          <a:p>
            <a:r>
              <a:rPr lang="it-IT" dirty="0"/>
              <a:t>Placed difficult elements in a separate group.</a:t>
            </a:r>
          </a:p>
        </p:txBody>
      </p:sp>
    </p:spTree>
    <p:extLst>
      <p:ext uri="{BB962C8B-B14F-4D97-AF65-F5344CB8AC3E}">
        <p14:creationId xmlns="" xmlns:p14="http://schemas.microsoft.com/office/powerpoint/2010/main" val="42918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Mendeleev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168352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"If all the elements are arranged in the order of their atomic masses, a periodic repetition of properties is obtained. This is expressed by the law of periodicity." </a:t>
            </a:r>
            <a:br>
              <a:rPr lang="en-GB" dirty="0"/>
            </a:br>
            <a:r>
              <a:rPr lang="en-GB" sz="1400" i="1" dirty="0"/>
              <a:t>Dmitri Mendeleev, Principles of Chemistry, Vol. 2, 1902, P. F. Collier, p17.</a:t>
            </a:r>
            <a:r>
              <a:rPr lang="en-GB" sz="1400" dirty="0"/>
              <a:t> </a:t>
            </a:r>
          </a:p>
          <a:p>
            <a:endParaRPr lang="en-GB" dirty="0"/>
          </a:p>
        </p:txBody>
      </p:sp>
      <p:pic>
        <p:nvPicPr>
          <p:cNvPr id="5" name="Picture 2" descr="http://www.villages-news.com/wp-content/uploads/2015/04/Dmitri-Mendeleev.jpg">
            <a:extLst>
              <a:ext uri="{FF2B5EF4-FFF2-40B4-BE49-F238E27FC236}">
                <a16:creationId xmlns="" xmlns:a16="http://schemas.microsoft.com/office/drawing/2014/main" id="{07BA113A-52B1-4B7F-BB9E-92D0A2A61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088232" cy="2705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46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snucleus.org/membership/html/jh/physical/periodictable/images/MendeleevPeriodic.gif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1" y="548680"/>
            <a:ext cx="8280920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4882348" y="225514"/>
            <a:ext cx="371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Mendeleev’s table</a:t>
            </a:r>
            <a:endParaRPr lang="en-GB" sz="3600" b="1" dirty="0"/>
          </a:p>
        </p:txBody>
      </p:sp>
    </p:spTree>
    <p:extLst>
      <p:ext uri="{BB962C8B-B14F-4D97-AF65-F5344CB8AC3E}">
        <p14:creationId xmlns="" xmlns:p14="http://schemas.microsoft.com/office/powerpoint/2010/main" val="28720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895</Words>
  <Application>Microsoft Office PowerPoint</Application>
  <PresentationFormat>Presentazione su schermo (4:3)</PresentationFormat>
  <Paragraphs>190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Office Theme</vt:lpstr>
      <vt:lpstr>The Periodic Table</vt:lpstr>
      <vt:lpstr>Døbereiner’s triads</vt:lpstr>
      <vt:lpstr>The mid-1800s</vt:lpstr>
      <vt:lpstr>Newlands’ octaves</vt:lpstr>
      <vt:lpstr>Quick Quiz</vt:lpstr>
      <vt:lpstr>Quick Quiz</vt:lpstr>
      <vt:lpstr>Mendeleev’s table</vt:lpstr>
      <vt:lpstr>Mendeleev</vt:lpstr>
      <vt:lpstr>Diapositiva 9</vt:lpstr>
      <vt:lpstr>Diapositiva 10</vt:lpstr>
      <vt:lpstr>Diapositiva 11</vt:lpstr>
      <vt:lpstr>New elements: gallium - 1875</vt:lpstr>
      <vt:lpstr>New elements: the noble gases</vt:lpstr>
      <vt:lpstr>Atomic number «Z»</vt:lpstr>
      <vt:lpstr>Chemical symbols</vt:lpstr>
      <vt:lpstr>The modern table</vt:lpstr>
      <vt:lpstr>The modern table</vt:lpstr>
      <vt:lpstr>The modern table</vt:lpstr>
      <vt:lpstr>The modern table</vt:lpstr>
      <vt:lpstr>Diapositiva 20</vt:lpstr>
      <vt:lpstr>Diapositiva 21</vt:lpstr>
      <vt:lpstr>The modern table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Noble compounds!</vt:lpstr>
      <vt:lpstr>Electron shells</vt:lpstr>
      <vt:lpstr>Looking at Groups</vt:lpstr>
      <vt:lpstr>Looking at groups</vt:lpstr>
      <vt:lpstr>Group VIII: the noble gases</vt:lpstr>
      <vt:lpstr>Adding one proton to a noble gas..</vt:lpstr>
      <vt:lpstr>Group I: alkali metals</vt:lpstr>
      <vt:lpstr>Group I: alkali metals</vt:lpstr>
      <vt:lpstr>Removing one proton from a noble gas</vt:lpstr>
      <vt:lpstr>Group VII: halogens</vt:lpstr>
      <vt:lpstr>Group VII: halogens</vt:lpstr>
      <vt:lpstr>Summary</vt:lpstr>
      <vt:lpstr>End of section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GK</dc:creator>
  <cp:lastModifiedBy>computer</cp:lastModifiedBy>
  <cp:revision>64</cp:revision>
  <dcterms:created xsi:type="dcterms:W3CDTF">2012-12-06T08:53:30Z</dcterms:created>
  <dcterms:modified xsi:type="dcterms:W3CDTF">2020-11-09T09:33:29Z</dcterms:modified>
</cp:coreProperties>
</file>