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50" r:id="rId2"/>
    <p:sldId id="317" r:id="rId3"/>
    <p:sldId id="318" r:id="rId4"/>
    <p:sldId id="321" r:id="rId5"/>
    <p:sldId id="332" r:id="rId6"/>
    <p:sldId id="334" r:id="rId7"/>
    <p:sldId id="333" r:id="rId8"/>
    <p:sldId id="338" r:id="rId9"/>
    <p:sldId id="335" r:id="rId10"/>
    <p:sldId id="336" r:id="rId11"/>
    <p:sldId id="340" r:id="rId12"/>
    <p:sldId id="339" r:id="rId13"/>
    <p:sldId id="294" r:id="rId14"/>
    <p:sldId id="357" r:id="rId15"/>
    <p:sldId id="319" r:id="rId16"/>
    <p:sldId id="342" r:id="rId17"/>
    <p:sldId id="343" r:id="rId18"/>
    <p:sldId id="345" r:id="rId19"/>
    <p:sldId id="344" r:id="rId20"/>
    <p:sldId id="351" r:id="rId21"/>
    <p:sldId id="292" r:id="rId22"/>
    <p:sldId id="324" r:id="rId23"/>
    <p:sldId id="358" r:id="rId24"/>
    <p:sldId id="346" r:id="rId25"/>
    <p:sldId id="347" r:id="rId26"/>
    <p:sldId id="352" r:id="rId27"/>
    <p:sldId id="348" r:id="rId28"/>
    <p:sldId id="349" r:id="rId29"/>
    <p:sldId id="257" r:id="rId30"/>
    <p:sldId id="263" r:id="rId31"/>
    <p:sldId id="353" r:id="rId32"/>
    <p:sldId id="291" r:id="rId33"/>
    <p:sldId id="355" r:id="rId34"/>
    <p:sldId id="362" r:id="rId35"/>
    <p:sldId id="259" r:id="rId36"/>
    <p:sldId id="354" r:id="rId37"/>
    <p:sldId id="363" r:id="rId38"/>
    <p:sldId id="364" r:id="rId39"/>
    <p:sldId id="281" r:id="rId40"/>
    <p:sldId id="262" r:id="rId41"/>
    <p:sldId id="360" r:id="rId42"/>
    <p:sldId id="361" r:id="rId43"/>
    <p:sldId id="296" r:id="rId44"/>
    <p:sldId id="327" r:id="rId45"/>
    <p:sldId id="280" r:id="rId46"/>
    <p:sldId id="295" r:id="rId47"/>
    <p:sldId id="297" r:id="rId48"/>
    <p:sldId id="329" r:id="rId49"/>
    <p:sldId id="372" r:id="rId50"/>
    <p:sldId id="264" r:id="rId51"/>
    <p:sldId id="298" r:id="rId52"/>
    <p:sldId id="328" r:id="rId53"/>
    <p:sldId id="374" r:id="rId54"/>
    <p:sldId id="325" r:id="rId55"/>
    <p:sldId id="283" r:id="rId56"/>
    <p:sldId id="265" r:id="rId57"/>
    <p:sldId id="285" r:id="rId58"/>
    <p:sldId id="286" r:id="rId59"/>
    <p:sldId id="287" r:id="rId60"/>
    <p:sldId id="323" r:id="rId61"/>
    <p:sldId id="322" r:id="rId62"/>
    <p:sldId id="270" r:id="rId63"/>
    <p:sldId id="266" r:id="rId64"/>
    <p:sldId id="368" r:id="rId65"/>
    <p:sldId id="302" r:id="rId66"/>
    <p:sldId id="365" r:id="rId67"/>
    <p:sldId id="300" r:id="rId68"/>
    <p:sldId id="301" r:id="rId69"/>
    <p:sldId id="375" r:id="rId70"/>
    <p:sldId id="370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9966FF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3090" autoAdjust="0"/>
    <p:restoredTop sz="94660"/>
  </p:normalViewPr>
  <p:slideViewPr>
    <p:cSldViewPr snapToGrid="0">
      <p:cViewPr varScale="1">
        <p:scale>
          <a:sx n="46" d="100"/>
          <a:sy n="46" d="100"/>
        </p:scale>
        <p:origin x="-126" y="-3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8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6E579-6A9A-49C1-B652-C74F0563C60A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170E5-AFBE-453E-AAD2-0678CD15B5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63478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>
            <a:extLst>
              <a:ext uri="{FF2B5EF4-FFF2-40B4-BE49-F238E27FC236}">
                <a16:creationId xmlns:a16="http://schemas.microsoft.com/office/drawing/2014/main" xmlns="" id="{7362F552-836F-4BA9-BC86-8417854543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57EC4A8F-2576-4FB8-B9F2-750CD059602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xmlns="" id="{9FD49239-C6D3-4D41-8477-D6A21334B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7525"/>
            <a:ext cx="45275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xmlns="" id="{23A9A584-B7F9-4DB1-9A5C-3A2848997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9">
            <a:extLst>
              <a:ext uri="{FF2B5EF4-FFF2-40B4-BE49-F238E27FC236}">
                <a16:creationId xmlns:a16="http://schemas.microsoft.com/office/drawing/2014/main" xmlns="" id="{56D89F47-5C61-4C33-B6E5-C32B93CFF1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718CD344-FCCE-48F6-8405-1E7339D8D2D5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50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xmlns="" id="{B8E9732D-C314-4B9E-A8E8-D9ED7FBCA1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xmlns="" id="{5001E137-375E-48B9-9D50-ED2CB8507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9">
            <a:extLst>
              <a:ext uri="{FF2B5EF4-FFF2-40B4-BE49-F238E27FC236}">
                <a16:creationId xmlns:a16="http://schemas.microsoft.com/office/drawing/2014/main" xmlns="" id="{0A8342D6-F849-47D0-B5D4-07427760CF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916427AB-BB0B-41C7-B7AF-FD182C5C30AD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56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xmlns="" id="{15D6BDCD-80C0-47C2-A7C4-540DA124DA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xmlns="" id="{9E21FB17-3CB4-4AE4-AFB3-9C934DED2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>
            <a:extLst>
              <a:ext uri="{FF2B5EF4-FFF2-40B4-BE49-F238E27FC236}">
                <a16:creationId xmlns:a16="http://schemas.microsoft.com/office/drawing/2014/main" xmlns="" id="{6582DD08-379F-4F49-B762-8E0DA7F193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B04B6C0A-AE2B-42DD-88BE-7B6B49FB8F8F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60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1">
            <a:extLst>
              <a:ext uri="{FF2B5EF4-FFF2-40B4-BE49-F238E27FC236}">
                <a16:creationId xmlns:a16="http://schemas.microsoft.com/office/drawing/2014/main" xmlns="" id="{23E4A33B-5698-43F3-B61C-AC0EB622FC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7525"/>
            <a:ext cx="4521200" cy="25447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xmlns="" id="{C5EA8505-371D-45C4-A6B1-570101067E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29987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9">
            <a:extLst>
              <a:ext uri="{FF2B5EF4-FFF2-40B4-BE49-F238E27FC236}">
                <a16:creationId xmlns:a16="http://schemas.microsoft.com/office/drawing/2014/main" xmlns="" id="{E485D488-1032-44D3-991D-9F22B00E190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CF128F72-0207-4FE9-8E26-983F42253AB2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62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xmlns="" id="{19DC17B4-1AA1-4045-89FE-0CE6B26FB6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7525"/>
            <a:ext cx="45275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xmlns="" id="{250132EF-4C97-42D2-A18F-C911EF629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>
            <a:extLst>
              <a:ext uri="{FF2B5EF4-FFF2-40B4-BE49-F238E27FC236}">
                <a16:creationId xmlns:a16="http://schemas.microsoft.com/office/drawing/2014/main" xmlns="" id="{5084CA5B-5793-4B4F-BCC0-10D485C6B1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7A00A14A-BAFA-41E3-BBB5-D071C1599E33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xmlns="" id="{1DC5197C-D252-43AA-A3EB-D3A7C298C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xmlns="" id="{1C5A82D4-53C9-4445-A029-9D04FFDC7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9">
            <a:extLst>
              <a:ext uri="{FF2B5EF4-FFF2-40B4-BE49-F238E27FC236}">
                <a16:creationId xmlns:a16="http://schemas.microsoft.com/office/drawing/2014/main" xmlns="" id="{5084CA5B-5793-4B4F-BCC0-10D485C6B1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7A00A14A-BAFA-41E3-BBB5-D071C1599E33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64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xmlns="" id="{1DC5197C-D252-43AA-A3EB-D3A7C298C6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xmlns="" id="{1C5A82D4-53C9-4445-A029-9D04FFDC7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248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9">
            <a:extLst>
              <a:ext uri="{FF2B5EF4-FFF2-40B4-BE49-F238E27FC236}">
                <a16:creationId xmlns:a16="http://schemas.microsoft.com/office/drawing/2014/main" xmlns="" id="{D786312A-BF32-43E3-8E03-D98AB798BD1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88996A8B-B828-4CCC-8FAD-44F9F32C40EB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65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xmlns="" id="{3D3CA95A-7CC1-464F-B834-05AF21F87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xmlns="" id="{5DF34022-5B0A-41F7-9ABD-2F8135242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9">
            <a:extLst>
              <a:ext uri="{FF2B5EF4-FFF2-40B4-BE49-F238E27FC236}">
                <a16:creationId xmlns:a16="http://schemas.microsoft.com/office/drawing/2014/main" xmlns="" id="{07A6A19B-070B-4071-8100-3FAB1FF220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0A1F78A7-CC87-4D7B-963B-3E7AF6AE45B1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13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xmlns="" id="{D7EAC21C-DED6-4163-A30D-4A7DDA228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xmlns="" id="{7617E159-0EE4-4BB3-81F4-94E836F73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9">
            <a:extLst>
              <a:ext uri="{FF2B5EF4-FFF2-40B4-BE49-F238E27FC236}">
                <a16:creationId xmlns:a16="http://schemas.microsoft.com/office/drawing/2014/main" xmlns="" id="{843822E8-92F4-44AB-A42C-35B430E918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09A1C5D4-DB05-4E4B-9EC1-B73DC7EBF61F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35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xmlns="" id="{BC680A84-93B4-4DFB-B3D6-2024503FF4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0" y="517525"/>
            <a:ext cx="45275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xmlns="" id="{3E576DC0-CD46-4DFC-B772-E2ACE85692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40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>
            <a:extLst>
              <a:ext uri="{FF2B5EF4-FFF2-40B4-BE49-F238E27FC236}">
                <a16:creationId xmlns:a16="http://schemas.microsoft.com/office/drawing/2014/main" xmlns="" id="{72E6A4D2-A6F4-42E2-889E-D2EE718E50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4E6C0A6B-4FD3-4A7C-9409-76DFAAF0DF7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40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xmlns="" id="{93EED6C1-4E63-4B1B-980C-ECD6B9940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xmlns="" id="{82C20B98-0CCE-4060-8859-9D3BAC639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9">
            <a:extLst>
              <a:ext uri="{FF2B5EF4-FFF2-40B4-BE49-F238E27FC236}">
                <a16:creationId xmlns:a16="http://schemas.microsoft.com/office/drawing/2014/main" xmlns="" id="{72E6A4D2-A6F4-42E2-889E-D2EE718E50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4E6C0A6B-4FD3-4A7C-9409-76DFAAF0DF7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41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1">
            <a:extLst>
              <a:ext uri="{FF2B5EF4-FFF2-40B4-BE49-F238E27FC236}">
                <a16:creationId xmlns:a16="http://schemas.microsoft.com/office/drawing/2014/main" xmlns="" id="{93EED6C1-4E63-4B1B-980C-ECD6B99409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>
            <a:extLst>
              <a:ext uri="{FF2B5EF4-FFF2-40B4-BE49-F238E27FC236}">
                <a16:creationId xmlns:a16="http://schemas.microsoft.com/office/drawing/2014/main" xmlns="" id="{82C20B98-0CCE-4060-8859-9D3BAC6394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43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>
            <a:extLst>
              <a:ext uri="{FF2B5EF4-FFF2-40B4-BE49-F238E27FC236}">
                <a16:creationId xmlns:a16="http://schemas.microsoft.com/office/drawing/2014/main" xmlns="" id="{84294EE9-9CFE-4FAA-8787-4B31B1414A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7514FE6E-B42B-444B-9F0B-46D33D0729E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42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xmlns="" id="{7475469E-320B-4AD5-99CD-686566B03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xmlns="" id="{E0AABFFF-84A3-426B-9E18-20ED44F9E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7435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>
            <a:extLst>
              <a:ext uri="{FF2B5EF4-FFF2-40B4-BE49-F238E27FC236}">
                <a16:creationId xmlns:a16="http://schemas.microsoft.com/office/drawing/2014/main" xmlns="" id="{84294EE9-9CFE-4FAA-8787-4B31B1414A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7514FE6E-B42B-444B-9F0B-46D33D0729E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43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1" name="Rectangle 1">
            <a:extLst>
              <a:ext uri="{FF2B5EF4-FFF2-40B4-BE49-F238E27FC236}">
                <a16:creationId xmlns:a16="http://schemas.microsoft.com/office/drawing/2014/main" xmlns="" id="{7475469E-320B-4AD5-99CD-686566B03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xmlns="" id="{E0AABFFF-84A3-426B-9E18-20ED44F9E3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9">
            <a:extLst>
              <a:ext uri="{FF2B5EF4-FFF2-40B4-BE49-F238E27FC236}">
                <a16:creationId xmlns:a16="http://schemas.microsoft.com/office/drawing/2014/main" xmlns="" id="{9600DA2B-9099-47DD-8CDA-061B8BAFA6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C63A9A60-8E6E-4E22-A3AE-F0525B3D3109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44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1">
            <a:extLst>
              <a:ext uri="{FF2B5EF4-FFF2-40B4-BE49-F238E27FC236}">
                <a16:creationId xmlns:a16="http://schemas.microsoft.com/office/drawing/2014/main" xmlns="" id="{ECBBB110-49D4-4E9A-AD4F-7635F9CBB2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2">
            <a:extLst>
              <a:ext uri="{FF2B5EF4-FFF2-40B4-BE49-F238E27FC236}">
                <a16:creationId xmlns:a16="http://schemas.microsoft.com/office/drawing/2014/main" xmlns="" id="{9ECEDEBC-F351-4E94-886C-06BB708375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9">
            <a:extLst>
              <a:ext uri="{FF2B5EF4-FFF2-40B4-BE49-F238E27FC236}">
                <a16:creationId xmlns:a16="http://schemas.microsoft.com/office/drawing/2014/main" xmlns="" id="{FA5F1043-DB18-472F-B533-017FEAB1E5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6975" algn="l"/>
                <a:tab pos="2879725" algn="l"/>
                <a:tab pos="3290888" algn="l"/>
                <a:tab pos="3702050" algn="l"/>
                <a:tab pos="4114800" algn="l"/>
                <a:tab pos="4525963" algn="l"/>
                <a:tab pos="4937125" algn="l"/>
                <a:tab pos="5349875" algn="l"/>
                <a:tab pos="5761038" algn="l"/>
                <a:tab pos="6172200" algn="l"/>
                <a:tab pos="6584950" algn="l"/>
                <a:tab pos="6996113" algn="l"/>
                <a:tab pos="7407275" algn="l"/>
                <a:tab pos="7820025" algn="l"/>
                <a:tab pos="8231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fld id="{032AA20E-1D8B-4590-8F2A-0466DCC69EE8}" type="slidenum">
              <a:rPr lang="en-GB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lnSpc>
                  <a:spcPct val="95000"/>
                </a:lnSpc>
                <a:buClrTx/>
                <a:buFontTx/>
                <a:buNone/>
              </a:pPr>
              <a:t>46</a:t>
            </a:fld>
            <a:endParaRPr lang="en-GB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xmlns="" id="{A0D90978-14AB-40E6-985C-A58EFE294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7525"/>
            <a:ext cx="4525962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xmlns="" id="{CAD13995-D3C0-4588-B00C-5AD3D208A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2188" y="3228975"/>
            <a:ext cx="7935912" cy="30559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6A9A4-7376-4F8C-9C63-21E7CB951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987999-80C5-4CA0-A7AE-B39216CC0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021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C735B-5346-43C3-8FA3-4BF0EB8C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966DA0-E4D5-4E76-A34F-DDCBD139F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573565-34CF-4EAE-A9AE-0E35A7ED2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29F53B-46FE-47FB-AA1A-E858F41D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F6CCE-9F40-484E-BE1A-D6D9C775B7C1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47AAAB-FAD6-4040-9FE2-04F10F2C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F9F19-CC61-4302-A3A4-0A9AE3AB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0C9BA-208D-407A-B2BB-96DCA63790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0109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6FE459-AE5B-4F4A-808F-1DB452D0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0612C05-420A-427D-9F77-6F7788354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DC0A9D-44B8-4425-A092-66C6AC10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F6CCE-9F40-484E-BE1A-D6D9C775B7C1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019CFA-9305-43E5-82C8-FB4D032F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05D527-2B95-48FF-8CA4-48D8B136B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0C9BA-208D-407A-B2BB-96DCA63790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9237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BC1F27-5EB0-4E2C-BDD4-01116BB1A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7B2BB3-E8FB-42D3-863B-F1CA1554F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433F65-4753-4EC5-85A1-44FB5E12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F6CCE-9F40-484E-BE1A-D6D9C775B7C1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37652F-5FD4-43DC-87AD-E1DDC3BF0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D845C-109E-4DA1-BA9F-EE10CF57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0C9BA-208D-407A-B2BB-96DCA63790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5767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0EF330-A8AF-4A11-81F6-CB3807958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C72EEB-C570-4AC9-9809-A05644AF0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34072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E5F08-F82E-422C-BAD0-C3046777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4F574C-3AD0-4369-B4F5-8C3693008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3649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056A5-27E2-4B0A-A472-B34A6921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834B7C-62B2-4A3D-93CE-7086C57BC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F706B7-D54C-4359-9358-8B1CFFA9A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744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056A5-27E2-4B0A-A472-B34A6921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834B7C-62B2-4A3D-93CE-7086C57BC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6314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F13AA-6623-44B1-966D-89C77556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3E7B531-C311-4A1C-8A45-EE5A1BF58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B88A5E-01C9-4414-8803-B18B00F47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5FDA31-7D45-4A1A-BBA8-A1DE87C1A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E5B856-BFBF-4536-AABD-3B75BD715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9A9A3A-9328-4CAA-9F7C-99FC9978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F6CCE-9F40-484E-BE1A-D6D9C775B7C1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5EA29B0-70AE-443C-A951-412FDF38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363DDB-1D24-4655-92D3-46550F66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0C9BA-208D-407A-B2BB-96DCA63790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89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2C982-3959-4C8F-8E06-1005791C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0432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480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E3CF5A-8943-4C4D-9D74-8310A3FA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1D43FE-9EAF-400E-B42C-F23408EA8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EDEEE1E-5895-4743-B1F4-340702546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6672B7-8568-4DFE-9A37-7F5828514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F6CCE-9F40-484E-BE1A-D6D9C775B7C1}" type="datetimeFigureOut">
              <a:rPr lang="it-IT" smtClean="0"/>
              <a:pPr/>
              <a:t>09/11/2020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285D07-50AD-46C2-AA25-848593113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4B250-CD32-4E66-A5F0-A6BC1159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B0C9BA-208D-407A-B2BB-96DCA63790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56338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23424C-2198-4260-8D6A-2F0D4B4BAD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35AA64-D9FD-4C36-8907-2D29EDC3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0ED150-AB22-40CA-AAF1-B54799B3B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26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.magnet.fsu.edu/electromag/java/rutherford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0504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703A8-A385-499F-B470-3A138ED5D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spectroscope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81AB9C4-7003-4DB8-95F0-0DA5DF277A7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B76B1C-D148-4E39-ABE5-D8771F23BD21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47679D-46CE-429C-B671-D81166127DF5}"/>
              </a:ext>
            </a:extLst>
          </p:cNvPr>
          <p:cNvSpPr txBox="1"/>
          <p:nvPr/>
        </p:nvSpPr>
        <p:spPr>
          <a:xfrm>
            <a:off x="3049652" y="2510600"/>
            <a:ext cx="6099303" cy="1851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33" dirty="0"/>
              <a:t>A solid, liquid, or dense gas excited to emit light will radiate at all wavelengths and thus produce a continuous spectrum.</a:t>
            </a:r>
          </a:p>
          <a:p>
            <a:r>
              <a:rPr lang="en-GB" sz="1633" dirty="0"/>
              <a:t>A low-density gas excited to emit light will do so at specific wavelengths and this produces an emission spectrum. (See also: emission spectrum)</a:t>
            </a:r>
          </a:p>
          <a:p>
            <a:r>
              <a:rPr lang="en-GB" sz="1633" dirty="0"/>
              <a:t>If light composing a continuous spectrum passes through a cool, low-density gas, the result will be an absorption spectrum.</a:t>
            </a:r>
            <a:endParaRPr lang="it-IT" sz="1633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6F2E91-4E17-4844-8ED6-36EBD135A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70" y="1644906"/>
            <a:ext cx="7250813" cy="4284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031034-AC02-455A-B356-5108431F5F6D}"/>
              </a:ext>
            </a:extLst>
          </p:cNvPr>
          <p:cNvSpPr txBox="1"/>
          <p:nvPr/>
        </p:nvSpPr>
        <p:spPr>
          <a:xfrm>
            <a:off x="2470595" y="6176948"/>
            <a:ext cx="8218503" cy="59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33" dirty="0">
                <a:solidFill>
                  <a:schemeClr val="bg1"/>
                </a:solidFill>
              </a:rPr>
              <a:t>By Poul la Cour &amp;amp; Jacob Appel - Historisk Fysik bind I, Public Domain, https://commons.wikimedia.org/w/index.php?curid=2913632</a:t>
            </a:r>
          </a:p>
        </p:txBody>
      </p:sp>
    </p:spTree>
    <p:extLst>
      <p:ext uri="{BB962C8B-B14F-4D97-AF65-F5344CB8AC3E}">
        <p14:creationId xmlns:p14="http://schemas.microsoft.com/office/powerpoint/2010/main" xmlns="" val="2885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1451AE00-BFE2-4B03-A626-B627CF8A802E}"/>
              </a:ext>
            </a:extLst>
          </p:cNvPr>
          <p:cNvSpPr/>
          <p:nvPr/>
        </p:nvSpPr>
        <p:spPr>
          <a:xfrm>
            <a:off x="838200" y="1583140"/>
            <a:ext cx="10358800" cy="4341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D8F1252-7F71-47C4-82A4-EE16B7EE1D6A}"/>
              </a:ext>
            </a:extLst>
          </p:cNvPr>
          <p:cNvSpPr/>
          <p:nvPr/>
        </p:nvSpPr>
        <p:spPr>
          <a:xfrm>
            <a:off x="9007341" y="3465651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spectrum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14E50C-1A83-42C7-9BBF-DAD184E1352A}"/>
              </a:ext>
            </a:extLst>
          </p:cNvPr>
          <p:cNvSpPr/>
          <p:nvPr/>
        </p:nvSpPr>
        <p:spPr>
          <a:xfrm>
            <a:off x="6841261" y="4815756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observer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0C4D9-A7D0-41D8-88C5-60C134E9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spectroscope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DB7551-BFA0-48E6-A2F7-B9EFE88EA96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AF78E-4987-4DEB-8699-8A97C23CC805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xmlns="" id="{72342D4F-1EE7-4E54-A6A1-73EE9F933EB0}"/>
              </a:ext>
            </a:extLst>
          </p:cNvPr>
          <p:cNvSpPr/>
          <p:nvPr/>
        </p:nvSpPr>
        <p:spPr bwMode="auto">
          <a:xfrm>
            <a:off x="1297886" y="3310583"/>
            <a:ext cx="829505" cy="829505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charset="0"/>
              <a:ea typeface="SimSun" charset="-122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B500EC36-A4F1-4AD4-A102-BD54183ADC09}"/>
              </a:ext>
            </a:extLst>
          </p:cNvPr>
          <p:cNvSpPr/>
          <p:nvPr/>
        </p:nvSpPr>
        <p:spPr>
          <a:xfrm>
            <a:off x="2176782" y="3558688"/>
            <a:ext cx="4599295" cy="28769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CCCD26-1C17-4984-8DDE-A46FA8398F84}"/>
              </a:ext>
            </a:extLst>
          </p:cNvPr>
          <p:cNvSpPr/>
          <p:nvPr/>
        </p:nvSpPr>
        <p:spPr>
          <a:xfrm rot="2871106">
            <a:off x="7169807" y="2873589"/>
            <a:ext cx="161324" cy="17034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36BF35B3-5895-46C6-9378-A7738969EF1C}"/>
              </a:ext>
            </a:extLst>
          </p:cNvPr>
          <p:cNvSpPr/>
          <p:nvPr/>
        </p:nvSpPr>
        <p:spPr>
          <a:xfrm rot="1482115">
            <a:off x="7230142" y="4135023"/>
            <a:ext cx="2347415" cy="36512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929E2EBD-2E38-484F-90D6-FAC0E66913FE}"/>
              </a:ext>
            </a:extLst>
          </p:cNvPr>
          <p:cNvSpPr/>
          <p:nvPr/>
        </p:nvSpPr>
        <p:spPr>
          <a:xfrm rot="600527">
            <a:off x="7264336" y="3859121"/>
            <a:ext cx="2347415" cy="365125"/>
          </a:xfrm>
          <a:prstGeom prst="rightArrow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E19464A-5C48-4C75-AA30-61C6FE1C9C38}"/>
              </a:ext>
            </a:extLst>
          </p:cNvPr>
          <p:cNvSpPr/>
          <p:nvPr/>
        </p:nvSpPr>
        <p:spPr>
          <a:xfrm rot="2288771">
            <a:off x="7088340" y="4354722"/>
            <a:ext cx="2347415" cy="3651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512B3CF-C304-4DC5-BD1C-97B3962144ED}"/>
              </a:ext>
            </a:extLst>
          </p:cNvPr>
          <p:cNvSpPr/>
          <p:nvPr/>
        </p:nvSpPr>
        <p:spPr>
          <a:xfrm>
            <a:off x="7845627" y="2517964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Diffraction grating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E9A9956-4C4D-4B43-BB83-25D6C35C55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0456" y="541895"/>
            <a:ext cx="2703477" cy="18023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26FC39-C869-4EE3-AE4D-03E1F8EDF596}"/>
              </a:ext>
            </a:extLst>
          </p:cNvPr>
          <p:cNvSpPr txBox="1"/>
          <p:nvPr/>
        </p:nvSpPr>
        <p:spPr>
          <a:xfrm>
            <a:off x="1032561" y="5924837"/>
            <a:ext cx="9751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Instructions to build one: https://publiclab.org/wiki/papercraft-spectrometer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BE85E4-D0BB-4CE0-B18F-4E55212F8BEA}"/>
              </a:ext>
            </a:extLst>
          </p:cNvPr>
          <p:cNvSpPr/>
          <p:nvPr/>
        </p:nvSpPr>
        <p:spPr>
          <a:xfrm>
            <a:off x="1032561" y="2479003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Light source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1CFDDE-8BF0-45A6-A44C-CE6BD2DC7C41}"/>
              </a:ext>
            </a:extLst>
          </p:cNvPr>
          <p:cNvGrpSpPr/>
          <p:nvPr/>
        </p:nvGrpSpPr>
        <p:grpSpPr>
          <a:xfrm>
            <a:off x="4198675" y="2345692"/>
            <a:ext cx="473330" cy="2128390"/>
            <a:chOff x="5298029" y="2799167"/>
            <a:chExt cx="473330" cy="21283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8183C68-0238-4481-A82C-297446905F77}"/>
                </a:ext>
              </a:extLst>
            </p:cNvPr>
            <p:cNvSpPr/>
            <p:nvPr/>
          </p:nvSpPr>
          <p:spPr>
            <a:xfrm flipH="1">
              <a:off x="5458009" y="3384874"/>
              <a:ext cx="76685" cy="68396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CA303FDB-60F0-4AE5-8CD9-FDE9978813FB}"/>
                </a:ext>
              </a:extLst>
            </p:cNvPr>
            <p:cNvSpPr/>
            <p:nvPr/>
          </p:nvSpPr>
          <p:spPr>
            <a:xfrm flipH="1">
              <a:off x="5458009" y="4243595"/>
              <a:ext cx="76685" cy="68396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32CEC027-D31D-4416-A98B-D9FE870A5688}"/>
                </a:ext>
              </a:extLst>
            </p:cNvPr>
            <p:cNvSpPr/>
            <p:nvPr/>
          </p:nvSpPr>
          <p:spPr>
            <a:xfrm>
              <a:off x="5298029" y="2799167"/>
              <a:ext cx="473330" cy="504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Slit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09A9F63-0035-41A8-917F-DC5DBAC8C9D9}"/>
              </a:ext>
            </a:extLst>
          </p:cNvPr>
          <p:cNvGrpSpPr/>
          <p:nvPr/>
        </p:nvGrpSpPr>
        <p:grpSpPr>
          <a:xfrm rot="16200000">
            <a:off x="9231472" y="4377156"/>
            <a:ext cx="1737076" cy="861048"/>
            <a:chOff x="2711624" y="1217712"/>
            <a:chExt cx="7300428" cy="136815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AEC4573C-069C-4AB6-807D-3B91B0C0895D}"/>
                </a:ext>
              </a:extLst>
            </p:cNvPr>
            <p:cNvSpPr/>
            <p:nvPr/>
          </p:nvSpPr>
          <p:spPr>
            <a:xfrm>
              <a:off x="2711624" y="1217712"/>
              <a:ext cx="1152128" cy="13681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0364853-59CC-4F0D-AC07-F254E905D28F}"/>
                </a:ext>
              </a:extLst>
            </p:cNvPr>
            <p:cNvSpPr/>
            <p:nvPr/>
          </p:nvSpPr>
          <p:spPr>
            <a:xfrm>
              <a:off x="3736341" y="1217712"/>
              <a:ext cx="1152128" cy="13681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40F67A9-84C4-4AA3-AFF6-E71EE52B93C5}"/>
                </a:ext>
              </a:extLst>
            </p:cNvPr>
            <p:cNvSpPr/>
            <p:nvPr/>
          </p:nvSpPr>
          <p:spPr>
            <a:xfrm>
              <a:off x="4761058" y="1217712"/>
              <a:ext cx="1152128" cy="1368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1B2B13B-5A68-4882-B17E-DC8DD1D66D5B}"/>
                </a:ext>
              </a:extLst>
            </p:cNvPr>
            <p:cNvSpPr/>
            <p:nvPr/>
          </p:nvSpPr>
          <p:spPr>
            <a:xfrm>
              <a:off x="5785775" y="1217712"/>
              <a:ext cx="1152128" cy="136815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06E3342-EFDE-4636-918A-5A694A6905D5}"/>
                </a:ext>
              </a:extLst>
            </p:cNvPr>
            <p:cNvSpPr/>
            <p:nvPr/>
          </p:nvSpPr>
          <p:spPr>
            <a:xfrm>
              <a:off x="6810492" y="1217712"/>
              <a:ext cx="1152128" cy="136815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A987DC6B-4871-46D5-B941-D497DA64931C}"/>
                </a:ext>
              </a:extLst>
            </p:cNvPr>
            <p:cNvSpPr/>
            <p:nvPr/>
          </p:nvSpPr>
          <p:spPr>
            <a:xfrm>
              <a:off x="7835209" y="1217712"/>
              <a:ext cx="1152128" cy="1368152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B1ADAFEC-76CE-48BB-BD45-F8AF47C00E64}"/>
                </a:ext>
              </a:extLst>
            </p:cNvPr>
            <p:cNvSpPr/>
            <p:nvPr/>
          </p:nvSpPr>
          <p:spPr>
            <a:xfrm>
              <a:off x="8859924" y="1217712"/>
              <a:ext cx="1152128" cy="1368152"/>
            </a:xfrm>
            <a:prstGeom prst="rect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xmlns="" val="136314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E197D3-84DF-437E-B8AE-96C61E79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sources</a:t>
            </a:r>
            <a:endParaRPr lang="it-IT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7389F1-26D1-4236-ACD0-0A573AF7BE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 sun, stars, lamps…</a:t>
            </a:r>
          </a:p>
          <a:p>
            <a:r>
              <a:rPr lang="en-GB" dirty="0"/>
              <a:t>Using a spectroscope we can observe the spectra of these light sources.</a:t>
            </a:r>
          </a:p>
          <a:p>
            <a:r>
              <a:rPr lang="en-GB" dirty="0"/>
              <a:t>We can see different types of spectra according to the light source.</a:t>
            </a:r>
          </a:p>
          <a:p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46AFBE9-A562-4F70-BDED-CE2F79C6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237" y="1253331"/>
            <a:ext cx="6043525" cy="4351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DFAC3F-6D5D-4937-81E3-115FA353865F}"/>
              </a:ext>
            </a:extLst>
          </p:cNvPr>
          <p:cNvSpPr txBox="1"/>
          <p:nvPr/>
        </p:nvSpPr>
        <p:spPr>
          <a:xfrm>
            <a:off x="2455538" y="6169580"/>
            <a:ext cx="7821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https://skyandtelescope.org/astronomy-resources/the-spectral-types-of-stars/</a:t>
            </a:r>
          </a:p>
        </p:txBody>
      </p:sp>
    </p:spTree>
    <p:extLst>
      <p:ext uri="{BB962C8B-B14F-4D97-AF65-F5344CB8AC3E}">
        <p14:creationId xmlns:p14="http://schemas.microsoft.com/office/powerpoint/2010/main" xmlns="" val="156898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xmlns="" id="{D5A3C57C-8E70-4048-8472-4671F8E23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41477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What is a spectrum?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732FBECC-73E2-469B-82B8-4A8E22C352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621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We can split white light into its component parts with a prism.</a:t>
            </a:r>
          </a:p>
          <a:p>
            <a:pPr marL="416212" lvl="1" indent="-414772">
              <a:spcAft>
                <a:spcPts val="1293"/>
              </a:spcAft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dirty="0"/>
              <a:t>Going from red to violet, the wavelength of the light shortens and the frequency of the light wave and hence the energy increases.</a:t>
            </a:r>
          </a:p>
          <a:p>
            <a:pPr marL="416212" lvl="1" indent="-414772">
              <a:spcAft>
                <a:spcPts val="1293"/>
              </a:spcAft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  <a:p>
            <a:pPr marL="41621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  <a:p>
            <a:pPr marL="1440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  <a:p>
            <a:pPr marL="1440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</p:txBody>
      </p:sp>
      <p:sp>
        <p:nvSpPr>
          <p:cNvPr id="22532" name="Slide Number Placeholder 2">
            <a:extLst>
              <a:ext uri="{FF2B5EF4-FFF2-40B4-BE49-F238E27FC236}">
                <a16:creationId xmlns:a16="http://schemas.microsoft.com/office/drawing/2014/main" xmlns="" id="{C04BBB70-87F8-4C21-9BF7-E81917E04F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64F935A8-B18B-4AC1-B0AD-86DDAA56B3A1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xmlns="" id="{8A6F86A7-AFFD-4377-A8C6-B8AC07B9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5544"/>
          <a:stretch>
            <a:fillRect/>
          </a:stretch>
        </p:blipFill>
        <p:spPr bwMode="auto">
          <a:xfrm>
            <a:off x="2373308" y="4408278"/>
            <a:ext cx="7612439" cy="117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0E0D42-944E-4467-8FD9-5F533426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Light - wavelength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3397EF20-30C5-4683-853F-4F3ED2A02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688" y="1349707"/>
            <a:ext cx="9520451" cy="52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707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EC5027A-8E45-4997-BC85-B43218B0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327"/>
            <a:ext cx="10515600" cy="46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C578-6B1A-4927-AB83-3220A070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situations: (1)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7CEB05-3794-41AC-A846-269996281707}"/>
              </a:ext>
            </a:extLst>
          </p:cNvPr>
          <p:cNvSpPr/>
          <p:nvPr/>
        </p:nvSpPr>
        <p:spPr>
          <a:xfrm>
            <a:off x="905870" y="3344501"/>
            <a:ext cx="10380260" cy="31483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dirty="0">
                <a:solidFill>
                  <a:schemeClr val="bg1"/>
                </a:solidFill>
                <a:latin typeface="Arial" panose="020B0604020202020204" pitchFamily="34" charset="0"/>
              </a:rPr>
              <a:t>A solid, liquid, or dense gas excited to emit light will radiate at all wavelengths and produce a continuous spectrum.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EC5027A-8E45-4997-BC85-B43218B0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327"/>
            <a:ext cx="10515600" cy="46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C578-6B1A-4927-AB83-3220A070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situations: (2)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7CEB05-3794-41AC-A846-269996281707}"/>
              </a:ext>
            </a:extLst>
          </p:cNvPr>
          <p:cNvSpPr/>
          <p:nvPr/>
        </p:nvSpPr>
        <p:spPr>
          <a:xfrm>
            <a:off x="905870" y="4981433"/>
            <a:ext cx="10380260" cy="15114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dirty="0">
                <a:solidFill>
                  <a:schemeClr val="bg1"/>
                </a:solidFill>
                <a:latin typeface="Arial" panose="020B0604020202020204" pitchFamily="34" charset="0"/>
              </a:rPr>
              <a:t>A low-density gas excited to emit light will do so at specific wavelengths and this produces an emission spectrum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AAC8480-DAE1-4D81-905B-2958DBB3E6C4}"/>
              </a:ext>
            </a:extLst>
          </p:cNvPr>
          <p:cNvSpPr/>
          <p:nvPr/>
        </p:nvSpPr>
        <p:spPr>
          <a:xfrm>
            <a:off x="905870" y="1996530"/>
            <a:ext cx="10380260" cy="15114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dirty="0">
                <a:solidFill>
                  <a:schemeClr val="tx1"/>
                </a:solidFill>
                <a:latin typeface="Arial" panose="020B0604020202020204" pitchFamily="34" charset="0"/>
              </a:rPr>
              <a:t>A low-density gas excited to emit light will do so at specific wavelengths and this produces an emission spectrum</a:t>
            </a:r>
          </a:p>
        </p:txBody>
      </p:sp>
    </p:spTree>
    <p:extLst>
      <p:ext uri="{BB962C8B-B14F-4D97-AF65-F5344CB8AC3E}">
        <p14:creationId xmlns:p14="http://schemas.microsoft.com/office/powerpoint/2010/main" xmlns="" val="324075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EC5027A-8E45-4997-BC85-B43218B0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327"/>
            <a:ext cx="10515600" cy="46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C578-6B1A-4927-AB83-3220A070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situations: (3)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C7CEB05-3794-41AC-A846-269996281707}"/>
              </a:ext>
            </a:extLst>
          </p:cNvPr>
          <p:cNvSpPr/>
          <p:nvPr/>
        </p:nvSpPr>
        <p:spPr>
          <a:xfrm>
            <a:off x="838200" y="1899882"/>
            <a:ext cx="10380260" cy="30582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0" i="0" dirty="0">
                <a:solidFill>
                  <a:schemeClr val="bg1"/>
                </a:solidFill>
                <a:latin typeface="Arial" panose="020B0604020202020204" pitchFamily="34" charset="0"/>
              </a:rPr>
              <a:t>If light composing a continuous spectrum passes through a cool, low-density gas, the result will be an absorption spectrum.</a:t>
            </a:r>
          </a:p>
        </p:txBody>
      </p:sp>
    </p:spTree>
    <p:extLst>
      <p:ext uri="{BB962C8B-B14F-4D97-AF65-F5344CB8AC3E}">
        <p14:creationId xmlns:p14="http://schemas.microsoft.com/office/powerpoint/2010/main" xmlns="" val="1380586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EC5027A-8E45-4997-BC85-B43218B0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327"/>
            <a:ext cx="10515600" cy="46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C578-6B1A-4927-AB83-3220A070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situations:</a:t>
            </a:r>
          </a:p>
        </p:txBody>
      </p:sp>
    </p:spTree>
    <p:extLst>
      <p:ext uri="{BB962C8B-B14F-4D97-AF65-F5344CB8AC3E}">
        <p14:creationId xmlns:p14="http://schemas.microsoft.com/office/powerpoint/2010/main" xmlns="" val="172355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AEC5027A-8E45-4997-BC85-B43218B07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85327"/>
            <a:ext cx="10515600" cy="469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D0C578-6B1A-4927-AB83-3220A070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Three situations: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3411A7E-C452-4396-97DC-882BF3307462}"/>
              </a:ext>
            </a:extLst>
          </p:cNvPr>
          <p:cNvSpPr/>
          <p:nvPr/>
        </p:nvSpPr>
        <p:spPr>
          <a:xfrm>
            <a:off x="5308979" y="3535764"/>
            <a:ext cx="6209731" cy="3193576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783D632-D0AA-436B-93F3-34D76DB5C7A8}"/>
              </a:ext>
            </a:extLst>
          </p:cNvPr>
          <p:cNvSpPr/>
          <p:nvPr/>
        </p:nvSpPr>
        <p:spPr>
          <a:xfrm>
            <a:off x="5445456" y="1950445"/>
            <a:ext cx="5677469" cy="13255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These spectra tell us about what is happening inside the atoms of the gas</a:t>
            </a:r>
          </a:p>
        </p:txBody>
      </p:sp>
    </p:spTree>
    <p:extLst>
      <p:ext uri="{BB962C8B-B14F-4D97-AF65-F5344CB8AC3E}">
        <p14:creationId xmlns:p14="http://schemas.microsoft.com/office/powerpoint/2010/main" xmlns="" val="376093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xmlns="" id="{69624119-B60A-4C82-838E-3BDFDD101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Atoms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1451AE00-BFE2-4B03-A626-B627CF8A802E}"/>
              </a:ext>
            </a:extLst>
          </p:cNvPr>
          <p:cNvSpPr/>
          <p:nvPr/>
        </p:nvSpPr>
        <p:spPr>
          <a:xfrm>
            <a:off x="838200" y="1583140"/>
            <a:ext cx="10358800" cy="43416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5D8F1252-7F71-47C4-82A4-EE16B7EE1D6A}"/>
              </a:ext>
            </a:extLst>
          </p:cNvPr>
          <p:cNvSpPr/>
          <p:nvPr/>
        </p:nvSpPr>
        <p:spPr>
          <a:xfrm>
            <a:off x="9007341" y="3465651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spectrum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14E50C-1A83-42C7-9BBF-DAD184E1352A}"/>
              </a:ext>
            </a:extLst>
          </p:cNvPr>
          <p:cNvSpPr/>
          <p:nvPr/>
        </p:nvSpPr>
        <p:spPr>
          <a:xfrm>
            <a:off x="6841261" y="4815756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observer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0C4D9-A7D0-41D8-88C5-60C134E9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spectroscope (a reminder)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DB7551-BFA0-48E6-A2F7-B9EFE88EA96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AF78E-4987-4DEB-8699-8A97C23CC805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xmlns="" id="{72342D4F-1EE7-4E54-A6A1-73EE9F933EB0}"/>
              </a:ext>
            </a:extLst>
          </p:cNvPr>
          <p:cNvSpPr/>
          <p:nvPr/>
        </p:nvSpPr>
        <p:spPr bwMode="auto">
          <a:xfrm>
            <a:off x="1297886" y="3310583"/>
            <a:ext cx="829505" cy="829505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51" tIns="41475" rIns="82951" bIns="41475" numCol="1" rtlCol="0" anchor="t" anchorCtr="0" compatLnSpc="1">
            <a:prstTxWarp prst="textNoShape">
              <a:avLst/>
            </a:prstTxWarp>
          </a:bodyPr>
          <a:lstStyle/>
          <a:p>
            <a:pPr defTabSz="40757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it-IT" sz="1633">
              <a:solidFill>
                <a:schemeClr val="bg1"/>
              </a:solidFill>
              <a:latin typeface="Arial" charset="0"/>
              <a:ea typeface="SimSun" charset="-122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xmlns="" id="{B500EC36-A4F1-4AD4-A102-BD54183ADC09}"/>
              </a:ext>
            </a:extLst>
          </p:cNvPr>
          <p:cNvSpPr/>
          <p:nvPr/>
        </p:nvSpPr>
        <p:spPr>
          <a:xfrm>
            <a:off x="2176782" y="3558688"/>
            <a:ext cx="4599295" cy="28769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CCCD26-1C17-4984-8DDE-A46FA8398F84}"/>
              </a:ext>
            </a:extLst>
          </p:cNvPr>
          <p:cNvSpPr/>
          <p:nvPr/>
        </p:nvSpPr>
        <p:spPr>
          <a:xfrm rot="2871106">
            <a:off x="7169807" y="2873589"/>
            <a:ext cx="161324" cy="17034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36BF35B3-5895-46C6-9378-A7738969EF1C}"/>
              </a:ext>
            </a:extLst>
          </p:cNvPr>
          <p:cNvSpPr/>
          <p:nvPr/>
        </p:nvSpPr>
        <p:spPr>
          <a:xfrm rot="1482115">
            <a:off x="7230142" y="4135023"/>
            <a:ext cx="2347415" cy="36512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929E2EBD-2E38-484F-90D6-FAC0E66913FE}"/>
              </a:ext>
            </a:extLst>
          </p:cNvPr>
          <p:cNvSpPr/>
          <p:nvPr/>
        </p:nvSpPr>
        <p:spPr>
          <a:xfrm rot="600527">
            <a:off x="7264336" y="3859121"/>
            <a:ext cx="2347415" cy="365125"/>
          </a:xfrm>
          <a:prstGeom prst="rightArrow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E19464A-5C48-4C75-AA30-61C6FE1C9C38}"/>
              </a:ext>
            </a:extLst>
          </p:cNvPr>
          <p:cNvSpPr/>
          <p:nvPr/>
        </p:nvSpPr>
        <p:spPr>
          <a:xfrm rot="2288771">
            <a:off x="7088340" y="4354722"/>
            <a:ext cx="2347415" cy="3651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512B3CF-C304-4DC5-BD1C-97B3962144ED}"/>
              </a:ext>
            </a:extLst>
          </p:cNvPr>
          <p:cNvSpPr/>
          <p:nvPr/>
        </p:nvSpPr>
        <p:spPr>
          <a:xfrm>
            <a:off x="7845627" y="2517964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Diffraction grating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E9A9956-4C4D-4B43-BB83-25D6C35C55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0456" y="541895"/>
            <a:ext cx="2703477" cy="18023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26FC39-C869-4EE3-AE4D-03E1F8EDF596}"/>
              </a:ext>
            </a:extLst>
          </p:cNvPr>
          <p:cNvSpPr txBox="1"/>
          <p:nvPr/>
        </p:nvSpPr>
        <p:spPr>
          <a:xfrm>
            <a:off x="1032561" y="5924837"/>
            <a:ext cx="9751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Instructions to build one: https://publiclab.org/wiki/papercraft-spectrometer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BE85E4-D0BB-4CE0-B18F-4E55212F8BEA}"/>
              </a:ext>
            </a:extLst>
          </p:cNvPr>
          <p:cNvSpPr/>
          <p:nvPr/>
        </p:nvSpPr>
        <p:spPr>
          <a:xfrm>
            <a:off x="1032561" y="2479003"/>
            <a:ext cx="2189659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Light source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41CFDDE-8BF0-45A6-A44C-CE6BD2DC7C41}"/>
              </a:ext>
            </a:extLst>
          </p:cNvPr>
          <p:cNvGrpSpPr/>
          <p:nvPr/>
        </p:nvGrpSpPr>
        <p:grpSpPr>
          <a:xfrm>
            <a:off x="4198675" y="2345692"/>
            <a:ext cx="473330" cy="2128390"/>
            <a:chOff x="5298029" y="2799167"/>
            <a:chExt cx="473330" cy="21283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8183C68-0238-4481-A82C-297446905F77}"/>
                </a:ext>
              </a:extLst>
            </p:cNvPr>
            <p:cNvSpPr/>
            <p:nvPr/>
          </p:nvSpPr>
          <p:spPr>
            <a:xfrm flipH="1">
              <a:off x="5458009" y="3384874"/>
              <a:ext cx="76685" cy="68396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CA303FDB-60F0-4AE5-8CD9-FDE9978813FB}"/>
                </a:ext>
              </a:extLst>
            </p:cNvPr>
            <p:cNvSpPr/>
            <p:nvPr/>
          </p:nvSpPr>
          <p:spPr>
            <a:xfrm flipH="1">
              <a:off x="5458009" y="4243595"/>
              <a:ext cx="76685" cy="68396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32CEC027-D31D-4416-A98B-D9FE870A5688}"/>
                </a:ext>
              </a:extLst>
            </p:cNvPr>
            <p:cNvSpPr/>
            <p:nvPr/>
          </p:nvSpPr>
          <p:spPr>
            <a:xfrm>
              <a:off x="5298029" y="2799167"/>
              <a:ext cx="473330" cy="504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Slit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09A9F63-0035-41A8-917F-DC5DBAC8C9D9}"/>
              </a:ext>
            </a:extLst>
          </p:cNvPr>
          <p:cNvGrpSpPr/>
          <p:nvPr/>
        </p:nvGrpSpPr>
        <p:grpSpPr>
          <a:xfrm rot="16200000">
            <a:off x="9231472" y="4377156"/>
            <a:ext cx="1737076" cy="861048"/>
            <a:chOff x="2711624" y="1217712"/>
            <a:chExt cx="7300428" cy="136815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AEC4573C-069C-4AB6-807D-3B91B0C0895D}"/>
                </a:ext>
              </a:extLst>
            </p:cNvPr>
            <p:cNvSpPr/>
            <p:nvPr/>
          </p:nvSpPr>
          <p:spPr>
            <a:xfrm>
              <a:off x="2711624" y="1217712"/>
              <a:ext cx="1152128" cy="136815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40364853-59CC-4F0D-AC07-F254E905D28F}"/>
                </a:ext>
              </a:extLst>
            </p:cNvPr>
            <p:cNvSpPr/>
            <p:nvPr/>
          </p:nvSpPr>
          <p:spPr>
            <a:xfrm>
              <a:off x="3736341" y="1217712"/>
              <a:ext cx="1152128" cy="136815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340F67A9-84C4-4AA3-AFF6-E71EE52B93C5}"/>
                </a:ext>
              </a:extLst>
            </p:cNvPr>
            <p:cNvSpPr/>
            <p:nvPr/>
          </p:nvSpPr>
          <p:spPr>
            <a:xfrm>
              <a:off x="4761058" y="1217712"/>
              <a:ext cx="1152128" cy="13681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01B2B13B-5A68-4882-B17E-DC8DD1D66D5B}"/>
                </a:ext>
              </a:extLst>
            </p:cNvPr>
            <p:cNvSpPr/>
            <p:nvPr/>
          </p:nvSpPr>
          <p:spPr>
            <a:xfrm>
              <a:off x="5785775" y="1217712"/>
              <a:ext cx="1152128" cy="136815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606E3342-EFDE-4636-918A-5A694A6905D5}"/>
                </a:ext>
              </a:extLst>
            </p:cNvPr>
            <p:cNvSpPr/>
            <p:nvPr/>
          </p:nvSpPr>
          <p:spPr>
            <a:xfrm>
              <a:off x="6810492" y="1217712"/>
              <a:ext cx="1152128" cy="136815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A987DC6B-4871-46D5-B941-D497DA64931C}"/>
                </a:ext>
              </a:extLst>
            </p:cNvPr>
            <p:cNvSpPr/>
            <p:nvPr/>
          </p:nvSpPr>
          <p:spPr>
            <a:xfrm>
              <a:off x="7835209" y="1217712"/>
              <a:ext cx="1152128" cy="1368152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B1ADAFEC-76CE-48BB-BD45-F8AF47C00E64}"/>
                </a:ext>
              </a:extLst>
            </p:cNvPr>
            <p:cNvSpPr/>
            <p:nvPr/>
          </p:nvSpPr>
          <p:spPr>
            <a:xfrm>
              <a:off x="8859924" y="1217712"/>
              <a:ext cx="1152128" cy="1368152"/>
            </a:xfrm>
            <a:prstGeom prst="rect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</p:spTree>
    <p:extLst>
      <p:ext uri="{BB962C8B-B14F-4D97-AF65-F5344CB8AC3E}">
        <p14:creationId xmlns:p14="http://schemas.microsoft.com/office/powerpoint/2010/main" xmlns="" val="932656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FB0153CA-34CA-4D01-B670-94AC41C1A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Emission spectra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xmlns="" id="{B852705D-9DCF-4F85-A716-AC02786C40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4772" indent="-414772"/>
            <a:r>
              <a:rPr lang="en-GB" altLang="en-US"/>
              <a:t>Each element gives a different set of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5BC1F0-D353-48FD-AA62-0367832BB4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911" b="48572"/>
          <a:stretch/>
        </p:blipFill>
        <p:spPr>
          <a:xfrm>
            <a:off x="1607976" y="2388637"/>
            <a:ext cx="9144000" cy="85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11E167-AC7C-4E8A-B838-6385AAE052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912" b="47347"/>
          <a:stretch/>
        </p:blipFill>
        <p:spPr>
          <a:xfrm>
            <a:off x="1607976" y="3298417"/>
            <a:ext cx="9144000" cy="942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A3262F-1708-433D-8EF0-8494450DC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97" b="44443"/>
          <a:stretch/>
        </p:blipFill>
        <p:spPr>
          <a:xfrm>
            <a:off x="1607976" y="4315774"/>
            <a:ext cx="9144000" cy="964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9C2D40-4911-42B9-AC85-D6786006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678" b="40262"/>
          <a:stretch/>
        </p:blipFill>
        <p:spPr>
          <a:xfrm>
            <a:off x="1643145" y="5354966"/>
            <a:ext cx="9144000" cy="9642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95D6B67-50C9-4932-947A-81A97FD4D957}"/>
              </a:ext>
            </a:extLst>
          </p:cNvPr>
          <p:cNvSpPr/>
          <p:nvPr/>
        </p:nvSpPr>
        <p:spPr>
          <a:xfrm>
            <a:off x="8537510" y="2565918"/>
            <a:ext cx="2046514" cy="4198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Mercury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74BEB8-1292-4F5B-BD4D-1D64ADE79C36}"/>
              </a:ext>
            </a:extLst>
          </p:cNvPr>
          <p:cNvSpPr/>
          <p:nvPr/>
        </p:nvSpPr>
        <p:spPr>
          <a:xfrm>
            <a:off x="8584941" y="3576734"/>
            <a:ext cx="2046514" cy="4198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Helium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BE9469D-FC1C-4936-846F-AAC349777FBE}"/>
              </a:ext>
            </a:extLst>
          </p:cNvPr>
          <p:cNvSpPr/>
          <p:nvPr/>
        </p:nvSpPr>
        <p:spPr>
          <a:xfrm>
            <a:off x="8584941" y="4678544"/>
            <a:ext cx="2046514" cy="4198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Hydrogen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3F100C5-86EF-431A-B127-433CB5FDBE5C}"/>
              </a:ext>
            </a:extLst>
          </p:cNvPr>
          <p:cNvSpPr/>
          <p:nvPr/>
        </p:nvSpPr>
        <p:spPr>
          <a:xfrm>
            <a:off x="8584941" y="5642773"/>
            <a:ext cx="2046514" cy="419878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xmlns="" id="{45071F7B-635F-486C-A7D2-B5F475D1A0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Hydrogen</a:t>
            </a:r>
            <a:endParaRPr lang="en-GB" altLang="en-US"/>
          </a:p>
        </p:txBody>
      </p:sp>
      <p:sp>
        <p:nvSpPr>
          <p:cNvPr id="26627" name="Segnaposto contenuto 2">
            <a:extLst>
              <a:ext uri="{FF2B5EF4-FFF2-40B4-BE49-F238E27FC236}">
                <a16:creationId xmlns:a16="http://schemas.microsoft.com/office/drawing/2014/main" xmlns="" id="{E7253ED5-2D08-4FA2-8D8D-6B5727982F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altLang="en-US"/>
              <a:t>Which line has the longest wavelength?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/>
              <a:t>Which line has the highest frequency?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altLang="en-US"/>
              <a:t>Which line has the highest energy?</a:t>
            </a:r>
          </a:p>
          <a:p>
            <a:pPr marL="311079" lvl="1" indent="-311079">
              <a:spcAft>
                <a:spcPts val="1293"/>
              </a:spcAft>
            </a:pPr>
            <a:r>
              <a:rPr lang="en-GB" altLang="en-US" sz="2177" b="1"/>
              <a:t>E = h</a:t>
            </a:r>
            <a:r>
              <a:rPr lang="el-GR" altLang="en-US" sz="2177" b="1"/>
              <a:t>ν</a:t>
            </a:r>
            <a:r>
              <a:rPr lang="en-GB" altLang="en-US" sz="2177" b="1"/>
              <a:t> (v = frequency, h = Planck’s constant)</a:t>
            </a:r>
          </a:p>
          <a:p>
            <a:endParaRPr lang="it-IT" altLang="en-US"/>
          </a:p>
          <a:p>
            <a:endParaRPr lang="en-GB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DE30464-ADEC-4B1A-9550-0F5A2634E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09" y="3674082"/>
            <a:ext cx="9144793" cy="1469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FA0657-D3D1-4C65-B970-45558E0F1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9469" y="5245133"/>
            <a:ext cx="7137919" cy="931830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xmlns="" id="{B95BD673-808B-4435-94FD-6719A0AE84AA}"/>
              </a:ext>
            </a:extLst>
          </p:cNvPr>
          <p:cNvSpPr/>
          <p:nvPr/>
        </p:nvSpPr>
        <p:spPr>
          <a:xfrm>
            <a:off x="2425959" y="6176963"/>
            <a:ext cx="484632" cy="437330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20E031-C968-4DEC-9C2C-291A925B06DF}"/>
              </a:ext>
            </a:extLst>
          </p:cNvPr>
          <p:cNvSpPr txBox="1"/>
          <p:nvPr/>
        </p:nvSpPr>
        <p:spPr>
          <a:xfrm>
            <a:off x="8957388" y="5245133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enhanced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B1B79-92E8-4BFF-9040-1C66B2DF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spectroscope</a:t>
            </a:r>
          </a:p>
        </p:txBody>
      </p:sp>
    </p:spTree>
    <p:extLst>
      <p:ext uri="{BB962C8B-B14F-4D97-AF65-F5344CB8AC3E}">
        <p14:creationId xmlns:p14="http://schemas.microsoft.com/office/powerpoint/2010/main" xmlns="" val="3367086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B48E7-6334-41A9-AC12-C6874B10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B063F4CF-24E7-43D1-8A8D-F6BD3DC45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89602" y="1083736"/>
            <a:ext cx="6254039" cy="469052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AAC306-9EB7-4A47-8E8E-23B8DE353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9482" y="301980"/>
            <a:ext cx="6530422" cy="489781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5FFBC35-F061-4B75-A5A8-2D00DC282BAB}"/>
              </a:ext>
            </a:extLst>
          </p:cNvPr>
          <p:cNvSpPr/>
          <p:nvPr/>
        </p:nvSpPr>
        <p:spPr>
          <a:xfrm>
            <a:off x="3235902" y="2532124"/>
            <a:ext cx="2218413" cy="531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Closed box = tube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6BFDE04-0F5E-4A83-898E-B0356B6EDB49}"/>
              </a:ext>
            </a:extLst>
          </p:cNvPr>
          <p:cNvSpPr/>
          <p:nvPr/>
        </p:nvSpPr>
        <p:spPr>
          <a:xfrm>
            <a:off x="619004" y="6161587"/>
            <a:ext cx="2218413" cy="5320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Smartphone holder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1D79D12-EDE6-411C-91D4-764F66755147}"/>
              </a:ext>
            </a:extLst>
          </p:cNvPr>
          <p:cNvSpPr/>
          <p:nvPr/>
        </p:nvSpPr>
        <p:spPr>
          <a:xfrm>
            <a:off x="1915121" y="99459"/>
            <a:ext cx="2218413" cy="5313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Light sources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F607AC8-7913-4CC6-A424-20D4FDC6BF7C}"/>
              </a:ext>
            </a:extLst>
          </p:cNvPr>
          <p:cNvSpPr/>
          <p:nvPr/>
        </p:nvSpPr>
        <p:spPr>
          <a:xfrm>
            <a:off x="838200" y="5122450"/>
            <a:ext cx="1683027" cy="70514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Grating holder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(inside)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DB1215D1-516C-4FB9-8B52-18695077CAAE}"/>
              </a:ext>
            </a:extLst>
          </p:cNvPr>
          <p:cNvSpPr/>
          <p:nvPr/>
        </p:nvSpPr>
        <p:spPr>
          <a:xfrm>
            <a:off x="6737685" y="3975136"/>
            <a:ext cx="1448457" cy="7256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Webcam or phone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48F33F-1FB0-4EC5-8FFC-5FA2E9851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483" y="5269031"/>
            <a:ext cx="6530421" cy="1286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8C473ED-AFB8-47C4-A592-3DE12AC962CC}"/>
              </a:ext>
            </a:extLst>
          </p:cNvPr>
          <p:cNvSpPr/>
          <p:nvPr/>
        </p:nvSpPr>
        <p:spPr>
          <a:xfrm>
            <a:off x="9873490" y="5088485"/>
            <a:ext cx="2218413" cy="53202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Compact Fluorescent Light</a:t>
            </a:r>
          </a:p>
        </p:txBody>
      </p:sp>
    </p:spTree>
    <p:extLst>
      <p:ext uri="{BB962C8B-B14F-4D97-AF65-F5344CB8AC3E}">
        <p14:creationId xmlns:p14="http://schemas.microsoft.com/office/powerpoint/2010/main" xmlns="" val="2005421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5F4A25-376D-484C-8B53-CD4B7AB6E0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91" b="25524"/>
          <a:stretch/>
        </p:blipFill>
        <p:spPr>
          <a:xfrm rot="5400000">
            <a:off x="3460370" y="1975276"/>
            <a:ext cx="6346590" cy="26886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6F9D8C6-D3C5-441F-B9BE-3768D8A85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91" b="17711"/>
          <a:stretch/>
        </p:blipFill>
        <p:spPr>
          <a:xfrm rot="5400000">
            <a:off x="-221397" y="1910878"/>
            <a:ext cx="6346587" cy="2879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E8319DB-05E3-452F-8E08-2779E3ED63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0" t="26888" r="3191" b="29331"/>
          <a:stretch/>
        </p:blipFill>
        <p:spPr>
          <a:xfrm rot="5400000">
            <a:off x="6843808" y="2178072"/>
            <a:ext cx="6315456" cy="22518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72605CF-7642-4D18-A9F3-F913E078A10A}"/>
              </a:ext>
            </a:extLst>
          </p:cNvPr>
          <p:cNvSpPr/>
          <p:nvPr/>
        </p:nvSpPr>
        <p:spPr>
          <a:xfrm>
            <a:off x="545909" y="146284"/>
            <a:ext cx="5540992" cy="5292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Emission tube</a:t>
            </a:r>
          </a:p>
        </p:txBody>
      </p:sp>
    </p:spTree>
    <p:extLst>
      <p:ext uri="{BB962C8B-B14F-4D97-AF65-F5344CB8AC3E}">
        <p14:creationId xmlns:p14="http://schemas.microsoft.com/office/powerpoint/2010/main" xmlns="" val="3738750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80CDE5-666A-474A-982C-F598B1FAA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010650" y="1126964"/>
            <a:ext cx="5616172" cy="42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63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DB2028-166B-4D21-9B4A-948306816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12" r="13427"/>
          <a:stretch/>
        </p:blipFill>
        <p:spPr>
          <a:xfrm>
            <a:off x="6359665" y="3322953"/>
            <a:ext cx="5372860" cy="2966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9B8E8E-02CC-453D-8FF2-09C8D7968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1" r="12273" b="-1881"/>
          <a:stretch/>
        </p:blipFill>
        <p:spPr>
          <a:xfrm>
            <a:off x="6359666" y="1113065"/>
            <a:ext cx="5372859" cy="1619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960610-D4E8-4D6E-B974-EC6585231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" r="44011"/>
          <a:stretch/>
        </p:blipFill>
        <p:spPr>
          <a:xfrm>
            <a:off x="302312" y="1064522"/>
            <a:ext cx="5033964" cy="161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313439-262C-4D40-95A9-DB5C423564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97"/>
          <a:stretch/>
        </p:blipFill>
        <p:spPr>
          <a:xfrm>
            <a:off x="302313" y="3330101"/>
            <a:ext cx="5033964" cy="2959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9A6F37-2B2C-4A68-B515-59B145FF8D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99" t="6766" r="25622" b="39133"/>
          <a:stretch/>
        </p:blipFill>
        <p:spPr>
          <a:xfrm flipH="1">
            <a:off x="4320596" y="2055999"/>
            <a:ext cx="3008252" cy="19018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19B8B-1A85-4962-8704-39B597776A8A}"/>
              </a:ext>
            </a:extLst>
          </p:cNvPr>
          <p:cNvSpPr/>
          <p:nvPr/>
        </p:nvSpPr>
        <p:spPr>
          <a:xfrm>
            <a:off x="7328848" y="401741"/>
            <a:ext cx="3698543" cy="4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Incandescent light = continuous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E31D7B-B62F-4044-81D7-24ED34787A2A}"/>
              </a:ext>
            </a:extLst>
          </p:cNvPr>
          <p:cNvSpPr/>
          <p:nvPr/>
        </p:nvSpPr>
        <p:spPr>
          <a:xfrm>
            <a:off x="834788" y="401741"/>
            <a:ext cx="3698543" cy="4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Compact fluorescent light = emission</a:t>
            </a:r>
          </a:p>
        </p:txBody>
      </p:sp>
    </p:spTree>
    <p:extLst>
      <p:ext uri="{BB962C8B-B14F-4D97-AF65-F5344CB8AC3E}">
        <p14:creationId xmlns:p14="http://schemas.microsoft.com/office/powerpoint/2010/main" xmlns="" val="891532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2DB2028-166B-4D21-9B4A-948306816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12" r="13427"/>
          <a:stretch/>
        </p:blipFill>
        <p:spPr>
          <a:xfrm>
            <a:off x="6359665" y="3322953"/>
            <a:ext cx="5372860" cy="2966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9B8E8E-02CC-453D-8FF2-09C8D7968B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1" r="12273" b="-1881"/>
          <a:stretch/>
        </p:blipFill>
        <p:spPr>
          <a:xfrm>
            <a:off x="6359666" y="1113065"/>
            <a:ext cx="5372859" cy="1619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960610-D4E8-4D6E-B974-EC65852312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5" r="44011"/>
          <a:stretch/>
        </p:blipFill>
        <p:spPr>
          <a:xfrm>
            <a:off x="302312" y="1064522"/>
            <a:ext cx="5033964" cy="1619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313439-262C-4D40-95A9-DB5C423564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97"/>
          <a:stretch/>
        </p:blipFill>
        <p:spPr>
          <a:xfrm>
            <a:off x="302313" y="3330101"/>
            <a:ext cx="5033964" cy="2959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9A6F37-2B2C-4A68-B515-59B145FF8D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99" t="6766" r="25622" b="39133"/>
          <a:stretch/>
        </p:blipFill>
        <p:spPr>
          <a:xfrm flipH="1">
            <a:off x="4320596" y="2055999"/>
            <a:ext cx="3008252" cy="190187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19B8B-1A85-4962-8704-39B597776A8A}"/>
              </a:ext>
            </a:extLst>
          </p:cNvPr>
          <p:cNvSpPr/>
          <p:nvPr/>
        </p:nvSpPr>
        <p:spPr>
          <a:xfrm>
            <a:off x="7328848" y="401741"/>
            <a:ext cx="3698543" cy="4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Incandescent light = continuous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E31D7B-B62F-4044-81D7-24ED34787A2A}"/>
              </a:ext>
            </a:extLst>
          </p:cNvPr>
          <p:cNvSpPr/>
          <p:nvPr/>
        </p:nvSpPr>
        <p:spPr>
          <a:xfrm>
            <a:off x="834788" y="401741"/>
            <a:ext cx="3698543" cy="499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Compact fluorescent light = emission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32FFABA-DF7D-4545-A40A-962C9E26CB1B}"/>
              </a:ext>
            </a:extLst>
          </p:cNvPr>
          <p:cNvSpPr/>
          <p:nvPr/>
        </p:nvSpPr>
        <p:spPr>
          <a:xfrm>
            <a:off x="9367917" y="2530548"/>
            <a:ext cx="1674125" cy="8632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Infra-red!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059E8ADD-4368-406B-88E6-1AFD56EC125F}"/>
              </a:ext>
            </a:extLst>
          </p:cNvPr>
          <p:cNvCxnSpPr>
            <a:stCxn id="22" idx="0"/>
          </p:cNvCxnSpPr>
          <p:nvPr/>
        </p:nvCxnSpPr>
        <p:spPr>
          <a:xfrm flipH="1" flipV="1">
            <a:off x="9785445" y="1922690"/>
            <a:ext cx="419535" cy="60785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289AEFEC-844B-450D-B886-B4148509F77B}"/>
              </a:ext>
            </a:extLst>
          </p:cNvPr>
          <p:cNvCxnSpPr>
            <a:cxnSpLocks/>
          </p:cNvCxnSpPr>
          <p:nvPr/>
        </p:nvCxnSpPr>
        <p:spPr>
          <a:xfrm flipH="1">
            <a:off x="9621673" y="3421180"/>
            <a:ext cx="373539" cy="3763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587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Cattura.PN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29208"/>
          <a:stretch/>
        </p:blipFill>
        <p:spPr>
          <a:xfrm>
            <a:off x="1089368" y="1388697"/>
            <a:ext cx="9834002" cy="2791720"/>
          </a:xfrm>
        </p:spPr>
      </p:pic>
      <p:sp>
        <p:nvSpPr>
          <p:cNvPr id="4" name="Rettangolo 3"/>
          <p:cNvSpPr/>
          <p:nvPr/>
        </p:nvSpPr>
        <p:spPr>
          <a:xfrm>
            <a:off x="6888088" y="4509120"/>
            <a:ext cx="2555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Mercury 3 line:</a:t>
            </a:r>
            <a:r>
              <a:rPr lang="en-GB" sz="2000" dirty="0">
                <a:solidFill>
                  <a:schemeClr val="bg1"/>
                </a:solidFill>
              </a:rPr>
              <a:t> "bright green line" at 546.074 </a:t>
            </a:r>
            <a:r>
              <a:rPr lang="en-GB" sz="2000" dirty="0" err="1">
                <a:solidFill>
                  <a:schemeClr val="bg1"/>
                </a:solidFill>
              </a:rPr>
              <a:t>nanometers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7" name="Connettore 2 6"/>
          <p:cNvCxnSpPr>
            <a:cxnSpLocks/>
          </p:cNvCxnSpPr>
          <p:nvPr/>
        </p:nvCxnSpPr>
        <p:spPr>
          <a:xfrm flipV="1">
            <a:off x="3764717" y="3206579"/>
            <a:ext cx="0" cy="1230533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7392144" y="2492896"/>
            <a:ext cx="0" cy="1944216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684597" y="4453640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Mercury 2 line:</a:t>
            </a:r>
            <a:r>
              <a:rPr lang="en-GB" sz="2000" dirty="0">
                <a:solidFill>
                  <a:schemeClr val="bg1"/>
                </a:solidFill>
              </a:rPr>
              <a:t> "middle blue line" at 435.833 </a:t>
            </a:r>
            <a:r>
              <a:rPr lang="en-GB" sz="2000" dirty="0" err="1">
                <a:solidFill>
                  <a:schemeClr val="bg1"/>
                </a:solidFill>
              </a:rPr>
              <a:t>nanometers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597366" y="1800545"/>
            <a:ext cx="60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Eu</a:t>
            </a:r>
            <a:r>
              <a:rPr lang="it-IT" baseline="30000" dirty="0">
                <a:solidFill>
                  <a:schemeClr val="bg1"/>
                </a:solidFill>
              </a:rPr>
              <a:t>3+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420902" y="2016569"/>
            <a:ext cx="60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Tb</a:t>
            </a:r>
            <a:r>
              <a:rPr lang="it-IT" baseline="30000" dirty="0">
                <a:solidFill>
                  <a:schemeClr val="bg1"/>
                </a:solidFill>
              </a:rPr>
              <a:t>3+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684597" y="2304601"/>
            <a:ext cx="63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Hg</a:t>
            </a:r>
            <a:r>
              <a:rPr lang="it-IT" baseline="30000" dirty="0">
                <a:solidFill>
                  <a:schemeClr val="bg1"/>
                </a:solidFill>
              </a:rPr>
              <a:t>2+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3764717" y="1728537"/>
            <a:ext cx="63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Hg</a:t>
            </a:r>
            <a:r>
              <a:rPr lang="it-IT" baseline="30000" dirty="0">
                <a:solidFill>
                  <a:schemeClr val="bg1"/>
                </a:solidFill>
              </a:rPr>
              <a:t>2+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077085" y="1584521"/>
            <a:ext cx="63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Hg</a:t>
            </a:r>
            <a:r>
              <a:rPr lang="it-IT" baseline="30000" dirty="0">
                <a:solidFill>
                  <a:schemeClr val="bg1"/>
                </a:solidFill>
              </a:rPr>
              <a:t>2+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229213" y="2304601"/>
            <a:ext cx="63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Hg</a:t>
            </a:r>
            <a:r>
              <a:rPr lang="it-IT" baseline="30000" dirty="0">
                <a:solidFill>
                  <a:schemeClr val="bg1"/>
                </a:solidFill>
              </a:rPr>
              <a:t>2+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225212" y="6164145"/>
            <a:ext cx="10451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Identities of lines: http://www.euhou.net/index.php/exercises-mainmenu-13/classroom-experiments-and-activities-mainmenu-186/179-observations-of-various-spectra-with-a-home-made-spectroscope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225212" y="5918568"/>
            <a:ext cx="4022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>
                <a:solidFill>
                  <a:schemeClr val="bg1"/>
                </a:solidFill>
              </a:rPr>
              <a:t>Analysed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using</a:t>
            </a:r>
            <a:r>
              <a:rPr lang="it-IT" sz="1600" dirty="0">
                <a:solidFill>
                  <a:schemeClr val="bg1"/>
                </a:solidFill>
              </a:rPr>
              <a:t> http://spectralworkbench.org/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6FB3F1-2B5C-4126-A246-77D2A698E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7"/>
          <a:stretch/>
        </p:blipFill>
        <p:spPr>
          <a:xfrm>
            <a:off x="2015414" y="128730"/>
            <a:ext cx="8907952" cy="1286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47790D-111B-49F3-8842-F191A19A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83" t="30732" r="32759" b="39133"/>
          <a:stretch/>
        </p:blipFill>
        <p:spPr>
          <a:xfrm flipH="1">
            <a:off x="336088" y="1051094"/>
            <a:ext cx="2087503" cy="11575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xmlns="" id="{E3F0DB09-47B6-4449-9BD3-C2936EE83F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35270" rIns="91440" bIns="45720" rtlCol="0" anchor="ctr"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890083-10E4-4DB7-A950-C8544F56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History</a:t>
            </a:r>
          </a:p>
          <a:p>
            <a:r>
              <a:rPr lang="en-GB" dirty="0"/>
              <a:t>Spectroscopy </a:t>
            </a:r>
          </a:p>
          <a:p>
            <a:r>
              <a:rPr lang="en-GB" dirty="0"/>
              <a:t>Models</a:t>
            </a:r>
          </a:p>
          <a:p>
            <a:pPr lvl="1"/>
            <a:r>
              <a:rPr lang="en-GB" dirty="0"/>
              <a:t>Parts of the atom</a:t>
            </a:r>
          </a:p>
          <a:p>
            <a:r>
              <a:rPr lang="en-GB" dirty="0"/>
              <a:t>How are the electrons arranged?</a:t>
            </a:r>
          </a:p>
          <a:p>
            <a:pPr lvl="1"/>
            <a:r>
              <a:rPr lang="en-GB" dirty="0"/>
              <a:t>The Bohr model  - orbits</a:t>
            </a:r>
          </a:p>
          <a:p>
            <a:pPr lvl="1"/>
            <a:r>
              <a:rPr lang="en-GB" dirty="0" err="1"/>
              <a:t>Schroedinger</a:t>
            </a:r>
            <a:r>
              <a:rPr lang="en-GB" dirty="0"/>
              <a:t> – orbitals</a:t>
            </a:r>
          </a:p>
          <a:p>
            <a:pPr lvl="1"/>
            <a:r>
              <a:rPr lang="en-GB" dirty="0"/>
              <a:t>Electronic structures</a:t>
            </a:r>
          </a:p>
          <a:p>
            <a:endParaRPr lang="it-IT" dirty="0"/>
          </a:p>
        </p:txBody>
      </p:sp>
      <p:sp>
        <p:nvSpPr>
          <p:cNvPr id="6148" name="Slide Number Placeholder 2">
            <a:extLst>
              <a:ext uri="{FF2B5EF4-FFF2-40B4-BE49-F238E27FC236}">
                <a16:creationId xmlns:a16="http://schemas.microsoft.com/office/drawing/2014/main" xmlns="" id="{73D6308F-6942-401B-89F5-AE5D8F0029E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3DDDDF2-F633-4681-A58A-4627D829821F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D3E755-221F-44DD-B564-B0038F91F2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856" b="33912"/>
          <a:stretch/>
        </p:blipFill>
        <p:spPr>
          <a:xfrm>
            <a:off x="1220337" y="271557"/>
            <a:ext cx="9144000" cy="22104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E80C85-35D6-427C-B7C5-856C4237D2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507" b="37043"/>
          <a:stretch/>
        </p:blipFill>
        <p:spPr>
          <a:xfrm>
            <a:off x="1220337" y="2484960"/>
            <a:ext cx="9144000" cy="2019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6D30BE-8F58-4C70-BDC8-4A4DF5DEE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942" b="36001"/>
          <a:stretch/>
        </p:blipFill>
        <p:spPr>
          <a:xfrm>
            <a:off x="1220337" y="4504591"/>
            <a:ext cx="9144000" cy="192421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166CC38F-907E-4CD1-8151-8FE05F3288F1}"/>
              </a:ext>
            </a:extLst>
          </p:cNvPr>
          <p:cNvSpPr/>
          <p:nvPr/>
        </p:nvSpPr>
        <p:spPr>
          <a:xfrm>
            <a:off x="1220338" y="360409"/>
            <a:ext cx="1796995" cy="654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Neon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55EA25D-62E2-4D51-9EA3-28A96251A72F}"/>
              </a:ext>
            </a:extLst>
          </p:cNvPr>
          <p:cNvSpPr/>
          <p:nvPr/>
        </p:nvSpPr>
        <p:spPr>
          <a:xfrm>
            <a:off x="1220337" y="2480667"/>
            <a:ext cx="1796995" cy="654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CFL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2741B4D-8A8B-4CB2-899F-0D7CE2B3E9BE}"/>
              </a:ext>
            </a:extLst>
          </p:cNvPr>
          <p:cNvSpPr/>
          <p:nvPr/>
        </p:nvSpPr>
        <p:spPr>
          <a:xfrm>
            <a:off x="1220337" y="4500298"/>
            <a:ext cx="1796995" cy="6547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/>
              <a:t>Neon + CFL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1C978E6-4BFB-41F1-98A0-59A8D0E2FC5F}"/>
              </a:ext>
            </a:extLst>
          </p:cNvPr>
          <p:cNvSpPr/>
          <p:nvPr/>
        </p:nvSpPr>
        <p:spPr>
          <a:xfrm>
            <a:off x="4578107" y="2292341"/>
            <a:ext cx="1447138" cy="515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Hg2+ 546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AA8E71B5-907F-4F6B-AA39-5A87FBA5617A}"/>
              </a:ext>
            </a:extLst>
          </p:cNvPr>
          <p:cNvSpPr/>
          <p:nvPr/>
        </p:nvSpPr>
        <p:spPr>
          <a:xfrm>
            <a:off x="2586117" y="2345395"/>
            <a:ext cx="1447138" cy="5156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Hg2+ 435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C9A1A3F-254A-4886-9FCC-FBD506436311}"/>
              </a:ext>
            </a:extLst>
          </p:cNvPr>
          <p:cNvSpPr/>
          <p:nvPr/>
        </p:nvSpPr>
        <p:spPr>
          <a:xfrm>
            <a:off x="8476090" y="429193"/>
            <a:ext cx="3156668" cy="750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Preliminary results with neon emission tube and CFL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E251EF-2F5D-4D0A-9FC0-F71E01290E6B}"/>
              </a:ext>
            </a:extLst>
          </p:cNvPr>
          <p:cNvSpPr/>
          <p:nvPr/>
        </p:nvSpPr>
        <p:spPr>
          <a:xfrm>
            <a:off x="8004838" y="2966210"/>
            <a:ext cx="3156668" cy="938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These lines are known, so we can use them to calibrate the scale...</a:t>
            </a:r>
          </a:p>
        </p:txBody>
      </p:sp>
    </p:spTree>
    <p:extLst>
      <p:ext uri="{BB962C8B-B14F-4D97-AF65-F5344CB8AC3E}">
        <p14:creationId xmlns:p14="http://schemas.microsoft.com/office/powerpoint/2010/main" xmlns="" val="3064222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14E7EF-32E9-4756-AC2D-B8D3AB7A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Inside the atom</a:t>
            </a:r>
          </a:p>
        </p:txBody>
      </p:sp>
    </p:spTree>
    <p:extLst>
      <p:ext uri="{BB962C8B-B14F-4D97-AF65-F5344CB8AC3E}">
        <p14:creationId xmlns:p14="http://schemas.microsoft.com/office/powerpoint/2010/main" xmlns="" val="40394616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xmlns="" id="{871F8486-59FB-4BE7-B9BB-B1B7AD196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Atoms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12BFEF9-C73D-4192-A32B-1504BA962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Atoms are made up of protons and neutrons in the nucleus and electrons around the nucleus</a:t>
            </a:r>
          </a:p>
          <a:p>
            <a:r>
              <a:rPr lang="en-GB" dirty="0"/>
              <a:t>Protons </a:t>
            </a:r>
          </a:p>
          <a:p>
            <a:pPr lvl="1"/>
            <a:r>
              <a:rPr lang="en-GB" dirty="0"/>
              <a:t>are positively charged.</a:t>
            </a:r>
          </a:p>
          <a:p>
            <a:pPr lvl="1"/>
            <a:r>
              <a:rPr lang="en-GB" dirty="0"/>
              <a:t>Identify the element = no. of protons (atomic number Z)</a:t>
            </a:r>
          </a:p>
          <a:p>
            <a:r>
              <a:rPr lang="en-GB" dirty="0"/>
              <a:t>Neutrons </a:t>
            </a:r>
          </a:p>
          <a:p>
            <a:pPr lvl="1"/>
            <a:r>
              <a:rPr lang="en-GB" dirty="0"/>
              <a:t>Reduce effect of charge on proton</a:t>
            </a:r>
          </a:p>
          <a:p>
            <a:pPr lvl="1"/>
            <a:r>
              <a:rPr lang="en-GB" dirty="0"/>
              <a:t>Similar mass to protons</a:t>
            </a:r>
          </a:p>
          <a:p>
            <a:pPr lvl="1"/>
            <a:r>
              <a:rPr lang="en-GB" dirty="0"/>
              <a:t>All atoms contains neutrons except hydrogen</a:t>
            </a:r>
          </a:p>
          <a:p>
            <a:r>
              <a:rPr lang="en-GB" dirty="0"/>
              <a:t>Electrons – are responsible for chemistry.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750DB0-4BA3-452E-8BB3-0ECB48E9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Thomson – the electron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296C7-4204-415B-BC88-8A4A5C346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"To the electron - may it never be of any use to anybody."</a:t>
            </a:r>
            <a:endParaRPr lang="it-IT" dirty="0"/>
          </a:p>
          <a:p>
            <a:r>
              <a:rPr lang="it-IT" dirty="0"/>
              <a:t>Thomson discovered the electron in 1897 through experiments with a cathode ray tube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25181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674C6B-3427-491F-A790-91ADE173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6" t="26562" r="7886"/>
          <a:stretch/>
        </p:blipFill>
        <p:spPr>
          <a:xfrm>
            <a:off x="485775" y="1912216"/>
            <a:ext cx="5457825" cy="3133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6D319B6-8BAF-437A-A655-B70F944E0DD8}"/>
              </a:ext>
            </a:extLst>
          </p:cNvPr>
          <p:cNvGrpSpPr/>
          <p:nvPr/>
        </p:nvGrpSpPr>
        <p:grpSpPr>
          <a:xfrm>
            <a:off x="6143191" y="816585"/>
            <a:ext cx="5560093" cy="2219584"/>
            <a:chOff x="1094874" y="3314441"/>
            <a:chExt cx="9865894" cy="3186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DD2A37D-4E12-4F53-A8BB-4870FE10BE8D}"/>
                </a:ext>
              </a:extLst>
            </p:cNvPr>
            <p:cNvSpPr/>
            <p:nvPr/>
          </p:nvSpPr>
          <p:spPr>
            <a:xfrm>
              <a:off x="1094874" y="3314441"/>
              <a:ext cx="9865894" cy="31869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91CB154-0066-4780-AA46-DC8FA36812DB}"/>
                </a:ext>
              </a:extLst>
            </p:cNvPr>
            <p:cNvSpPr/>
            <p:nvPr/>
          </p:nvSpPr>
          <p:spPr>
            <a:xfrm>
              <a:off x="3544077" y="3749368"/>
              <a:ext cx="5103845" cy="11585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16228C18-FC2F-4B1F-AB49-1F783C3CBE0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612571" y="4328635"/>
              <a:ext cx="931506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E4E36A36-4636-4FB4-80D5-0D4D20800D61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H="1" flipV="1">
              <a:off x="8647922" y="4328636"/>
              <a:ext cx="1160106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32F6465-AAE0-48CA-AE39-65977157F5DF}"/>
                </a:ext>
              </a:extLst>
            </p:cNvPr>
            <p:cNvSpPr/>
            <p:nvPr/>
          </p:nvSpPr>
          <p:spPr>
            <a:xfrm>
              <a:off x="3691406" y="4179352"/>
              <a:ext cx="4833258" cy="149283"/>
            </a:xfrm>
            <a:prstGeom prst="rect">
              <a:avLst/>
            </a:prstGeom>
            <a:gradFill>
              <a:gsLst>
                <a:gs pos="8000">
                  <a:schemeClr val="tx1">
                    <a:lumMod val="85000"/>
                    <a:lumOff val="15000"/>
                  </a:schemeClr>
                </a:gs>
                <a:gs pos="97000">
                  <a:srgbClr val="92D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7ACBC0F-EA03-472C-BBDC-B7C82D3112AD}"/>
                </a:ext>
              </a:extLst>
            </p:cNvPr>
            <p:cNvSpPr/>
            <p:nvPr/>
          </p:nvSpPr>
          <p:spPr>
            <a:xfrm flipV="1">
              <a:off x="3691406" y="4328635"/>
              <a:ext cx="4833258" cy="149283"/>
            </a:xfrm>
            <a:prstGeom prst="rect">
              <a:avLst/>
            </a:prstGeom>
            <a:gradFill>
              <a:gsLst>
                <a:gs pos="8000">
                  <a:schemeClr val="tx1">
                    <a:lumMod val="85000"/>
                    <a:lumOff val="15000"/>
                  </a:schemeClr>
                </a:gs>
                <a:gs pos="97000">
                  <a:srgbClr val="92D05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4142A0E-19CA-45BE-BCA4-8509C324A2EB}"/>
                </a:ext>
              </a:extLst>
            </p:cNvPr>
            <p:cNvCxnSpPr>
              <a:cxnSpLocks/>
            </p:cNvCxnSpPr>
            <p:nvPr/>
          </p:nvCxnSpPr>
          <p:spPr>
            <a:xfrm>
              <a:off x="2612571" y="4299582"/>
              <a:ext cx="0" cy="100613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691929A6-02D1-4FD5-B115-D780F93F2710}"/>
                </a:ext>
              </a:extLst>
            </p:cNvPr>
            <p:cNvCxnSpPr>
              <a:cxnSpLocks/>
            </p:cNvCxnSpPr>
            <p:nvPr/>
          </p:nvCxnSpPr>
          <p:spPr>
            <a:xfrm>
              <a:off x="9771932" y="4328635"/>
              <a:ext cx="0" cy="9770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93E6E50-13A2-4B8A-8BD9-F437CB10D634}"/>
                </a:ext>
              </a:extLst>
            </p:cNvPr>
            <p:cNvSpPr/>
            <p:nvPr/>
          </p:nvSpPr>
          <p:spPr>
            <a:xfrm>
              <a:off x="9194416" y="5267257"/>
              <a:ext cx="1155031" cy="103492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/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47BF329-5D88-4D39-AAC9-4A168F67A459}"/>
                </a:ext>
              </a:extLst>
            </p:cNvPr>
            <p:cNvSpPr/>
            <p:nvPr/>
          </p:nvSpPr>
          <p:spPr>
            <a:xfrm>
              <a:off x="2035055" y="5171089"/>
              <a:ext cx="1155031" cy="103492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/>
                <a:t>-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0C60085-954A-4CDE-A025-CD8114725A9B}"/>
                </a:ext>
              </a:extLst>
            </p:cNvPr>
            <p:cNvSpPr txBox="1"/>
            <p:nvPr/>
          </p:nvSpPr>
          <p:spPr>
            <a:xfrm>
              <a:off x="5124560" y="5121049"/>
              <a:ext cx="1966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Gas discharge tube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4326ED6-5CA0-4CE5-B910-DF6F237F5D0D}"/>
              </a:ext>
            </a:extLst>
          </p:cNvPr>
          <p:cNvGrpSpPr/>
          <p:nvPr/>
        </p:nvGrpSpPr>
        <p:grpSpPr>
          <a:xfrm>
            <a:off x="6146142" y="3722282"/>
            <a:ext cx="5560083" cy="2647317"/>
            <a:chOff x="1154801" y="2804850"/>
            <a:chExt cx="9865894" cy="37988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5749435-73AB-4B8E-B7C5-9ADB3015504C}"/>
                </a:ext>
              </a:extLst>
            </p:cNvPr>
            <p:cNvSpPr/>
            <p:nvPr/>
          </p:nvSpPr>
          <p:spPr>
            <a:xfrm>
              <a:off x="1154801" y="3416783"/>
              <a:ext cx="9865894" cy="318692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+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3D65DDB0-C5E4-45DC-862C-3AB3453FDC47}"/>
                </a:ext>
              </a:extLst>
            </p:cNvPr>
            <p:cNvSpPr/>
            <p:nvPr/>
          </p:nvSpPr>
          <p:spPr>
            <a:xfrm>
              <a:off x="3544077" y="3749368"/>
              <a:ext cx="5103845" cy="11585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59BEAA60-13A2-4E2F-BAAA-A9206BBEFAE4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2612571" y="4328635"/>
              <a:ext cx="931506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1B71AED1-AA25-4C70-AF29-6B673EE4B597}"/>
                </a:ext>
              </a:extLst>
            </p:cNvPr>
            <p:cNvCxnSpPr>
              <a:cxnSpLocks/>
              <a:endCxn id="20" idx="3"/>
            </p:cNvCxnSpPr>
            <p:nvPr/>
          </p:nvCxnSpPr>
          <p:spPr>
            <a:xfrm flipH="1" flipV="1">
              <a:off x="8647922" y="4328636"/>
              <a:ext cx="1160106" cy="2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679F88ED-D6D2-4DAE-AE4B-5BCC382612A7}"/>
                </a:ext>
              </a:extLst>
            </p:cNvPr>
            <p:cNvGrpSpPr/>
            <p:nvPr/>
          </p:nvGrpSpPr>
          <p:grpSpPr>
            <a:xfrm>
              <a:off x="3691406" y="4179352"/>
              <a:ext cx="2542426" cy="298566"/>
              <a:chOff x="3691406" y="4179352"/>
              <a:chExt cx="4833258" cy="29856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28BA7B94-D652-4A23-ABD8-23920BE0F1BE}"/>
                  </a:ext>
                </a:extLst>
              </p:cNvPr>
              <p:cNvSpPr/>
              <p:nvPr/>
            </p:nvSpPr>
            <p:spPr>
              <a:xfrm>
                <a:off x="3691406" y="4179352"/>
                <a:ext cx="4833258" cy="149283"/>
              </a:xfrm>
              <a:prstGeom prst="rect">
                <a:avLst/>
              </a:prstGeom>
              <a:gradFill>
                <a:gsLst>
                  <a:gs pos="8000">
                    <a:schemeClr val="tx1">
                      <a:lumMod val="85000"/>
                      <a:lumOff val="15000"/>
                    </a:schemeClr>
                  </a:gs>
                  <a:gs pos="97000">
                    <a:srgbClr val="92D05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3E94CF18-887F-4C76-B36C-1C119E8AAC8B}"/>
                  </a:ext>
                </a:extLst>
              </p:cNvPr>
              <p:cNvSpPr/>
              <p:nvPr/>
            </p:nvSpPr>
            <p:spPr>
              <a:xfrm flipV="1">
                <a:off x="3691406" y="4328635"/>
                <a:ext cx="4833258" cy="149283"/>
              </a:xfrm>
              <a:prstGeom prst="rect">
                <a:avLst/>
              </a:prstGeom>
              <a:gradFill>
                <a:gsLst>
                  <a:gs pos="8000">
                    <a:schemeClr val="tx1">
                      <a:lumMod val="85000"/>
                      <a:lumOff val="15000"/>
                    </a:schemeClr>
                  </a:gs>
                  <a:gs pos="97000">
                    <a:srgbClr val="92D05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F40E34A2-18E5-4A5E-8A9F-B449E7DCE020}"/>
                </a:ext>
              </a:extLst>
            </p:cNvPr>
            <p:cNvCxnSpPr>
              <a:cxnSpLocks/>
            </p:cNvCxnSpPr>
            <p:nvPr/>
          </p:nvCxnSpPr>
          <p:spPr>
            <a:xfrm>
              <a:off x="2612571" y="4299582"/>
              <a:ext cx="0" cy="100613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F380967-50AA-4B84-8F2B-E7EAF8282ED6}"/>
                </a:ext>
              </a:extLst>
            </p:cNvPr>
            <p:cNvCxnSpPr>
              <a:cxnSpLocks/>
            </p:cNvCxnSpPr>
            <p:nvPr/>
          </p:nvCxnSpPr>
          <p:spPr>
            <a:xfrm>
              <a:off x="9771932" y="4328635"/>
              <a:ext cx="0" cy="97708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CD6D830D-3DD8-4B19-A0C3-86A738C8BC6A}"/>
                </a:ext>
              </a:extLst>
            </p:cNvPr>
            <p:cNvSpPr/>
            <p:nvPr/>
          </p:nvSpPr>
          <p:spPr>
            <a:xfrm>
              <a:off x="9194416" y="5267257"/>
              <a:ext cx="1155031" cy="103492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/>
                <a:t>+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03F75B9C-A408-482E-BA49-86A76D1E96E3}"/>
                </a:ext>
              </a:extLst>
            </p:cNvPr>
            <p:cNvSpPr/>
            <p:nvPr/>
          </p:nvSpPr>
          <p:spPr>
            <a:xfrm>
              <a:off x="2035055" y="5171089"/>
              <a:ext cx="1155031" cy="1034927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/>
                <a:t>-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7F0F12AB-65ED-4EC1-8491-03ADFF2B199F}"/>
                </a:ext>
              </a:extLst>
            </p:cNvPr>
            <p:cNvGrpSpPr/>
            <p:nvPr/>
          </p:nvGrpSpPr>
          <p:grpSpPr>
            <a:xfrm rot="510785">
              <a:off x="6096105" y="4362364"/>
              <a:ext cx="2494768" cy="298566"/>
              <a:chOff x="3691406" y="4179352"/>
              <a:chExt cx="4833258" cy="29856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30A0C726-860C-49B4-86F2-33CE17059F41}"/>
                  </a:ext>
                </a:extLst>
              </p:cNvPr>
              <p:cNvSpPr/>
              <p:nvPr/>
            </p:nvSpPr>
            <p:spPr>
              <a:xfrm rot="91059">
                <a:off x="3691406" y="4179352"/>
                <a:ext cx="4833258" cy="149283"/>
              </a:xfrm>
              <a:prstGeom prst="rect">
                <a:avLst/>
              </a:prstGeom>
              <a:gradFill>
                <a:gsLst>
                  <a:gs pos="8000">
                    <a:schemeClr val="tx1">
                      <a:lumMod val="85000"/>
                      <a:lumOff val="15000"/>
                    </a:schemeClr>
                  </a:gs>
                  <a:gs pos="97000">
                    <a:srgbClr val="92D05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AE640815-5A59-4726-AF07-35D63EE2BCBD}"/>
                  </a:ext>
                </a:extLst>
              </p:cNvPr>
              <p:cNvSpPr/>
              <p:nvPr/>
            </p:nvSpPr>
            <p:spPr>
              <a:xfrm rot="91059" flipV="1">
                <a:off x="3691406" y="4328635"/>
                <a:ext cx="4833258" cy="149283"/>
              </a:xfrm>
              <a:prstGeom prst="rect">
                <a:avLst/>
              </a:prstGeom>
              <a:gradFill>
                <a:gsLst>
                  <a:gs pos="8000">
                    <a:schemeClr val="tx1">
                      <a:lumMod val="85000"/>
                      <a:lumOff val="15000"/>
                    </a:schemeClr>
                  </a:gs>
                  <a:gs pos="97000">
                    <a:srgbClr val="92D050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DC479CCE-C88E-4EE5-8A85-453ACA8F4C52}"/>
                </a:ext>
              </a:extLst>
            </p:cNvPr>
            <p:cNvSpPr/>
            <p:nvPr/>
          </p:nvSpPr>
          <p:spPr>
            <a:xfrm>
              <a:off x="5818742" y="3974876"/>
              <a:ext cx="830179" cy="528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8B67C180-BE5E-4262-9CF6-73BA72F66BAC}"/>
                </a:ext>
              </a:extLst>
            </p:cNvPr>
            <p:cNvSpPr/>
            <p:nvPr/>
          </p:nvSpPr>
          <p:spPr>
            <a:xfrm>
              <a:off x="5818742" y="4631829"/>
              <a:ext cx="830179" cy="5283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026CC62-0115-437F-86A8-7D175274AAFE}"/>
                </a:ext>
              </a:extLst>
            </p:cNvPr>
            <p:cNvCxnSpPr>
              <a:cxnSpLocks/>
            </p:cNvCxnSpPr>
            <p:nvPr/>
          </p:nvCxnSpPr>
          <p:spPr>
            <a:xfrm>
              <a:off x="6233831" y="2995161"/>
              <a:ext cx="0" cy="1006133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3D0FB4A4-DB40-46E5-9E19-8B4ABCA07F53}"/>
                </a:ext>
              </a:extLst>
            </p:cNvPr>
            <p:cNvCxnSpPr>
              <a:cxnSpLocks/>
            </p:cNvCxnSpPr>
            <p:nvPr/>
          </p:nvCxnSpPr>
          <p:spPr>
            <a:xfrm>
              <a:off x="6233831" y="4658247"/>
              <a:ext cx="0" cy="1006133"/>
            </a:xfrm>
            <a:prstGeom prst="line">
              <a:avLst/>
            </a:prstGeom>
            <a:ln w="762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8C71C93-7EB0-4ED0-A4DF-31D7421617B0}"/>
                </a:ext>
              </a:extLst>
            </p:cNvPr>
            <p:cNvSpPr/>
            <p:nvPr/>
          </p:nvSpPr>
          <p:spPr>
            <a:xfrm>
              <a:off x="5971817" y="2804850"/>
              <a:ext cx="524028" cy="5174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80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6F3FBCF8-84B1-4EE5-AE8E-DD42C2032A7D}"/>
                </a:ext>
              </a:extLst>
            </p:cNvPr>
            <p:cNvSpPr/>
            <p:nvPr/>
          </p:nvSpPr>
          <p:spPr>
            <a:xfrm>
              <a:off x="5901240" y="5403685"/>
              <a:ext cx="747681" cy="58605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44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B19D45B-1BB2-4BF1-8BE6-A8FD63F827E6}"/>
                </a:ext>
              </a:extLst>
            </p:cNvPr>
            <p:cNvSpPr txBox="1"/>
            <p:nvPr/>
          </p:nvSpPr>
          <p:spPr>
            <a:xfrm>
              <a:off x="4085893" y="6092468"/>
              <a:ext cx="284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Beam deflected by –ve 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95776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xmlns="" id="{BC1D6234-D8E9-48A6-93F2-792C2DB4A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35270" rIns="91440" bIns="45720" rtlCol="0" anchor="ctr"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Electrons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xmlns="" id="{E13C2067-4941-4D8C-B224-FCA3BE6AD5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87409" indent="-292357">
              <a:buSzPct val="45000"/>
              <a:buFont typeface="Wingdings" panose="05000000000000000000" pitchFamily="2" charset="2"/>
              <a:buChar char=""/>
              <a:tabLst>
                <a:tab pos="387409" algn="l"/>
                <a:tab pos="482461" algn="l"/>
                <a:tab pos="890031" algn="l"/>
                <a:tab pos="1297603" algn="l"/>
                <a:tab pos="1705173" algn="l"/>
                <a:tab pos="2112745" algn="l"/>
                <a:tab pos="2520315" algn="l"/>
                <a:tab pos="2927886" algn="l"/>
                <a:tab pos="3335457" algn="l"/>
                <a:tab pos="3743028" algn="l"/>
                <a:tab pos="4150599" algn="l"/>
                <a:tab pos="4558170" algn="l"/>
                <a:tab pos="4965741" algn="l"/>
                <a:tab pos="5373312" algn="l"/>
                <a:tab pos="5780883" algn="l"/>
                <a:tab pos="6188454" algn="l"/>
                <a:tab pos="6596024" algn="l"/>
                <a:tab pos="7003596" algn="l"/>
                <a:tab pos="7411166" algn="l"/>
                <a:tab pos="7818738" algn="l"/>
                <a:tab pos="8226308" algn="l"/>
              </a:tabLst>
            </a:pPr>
            <a:r>
              <a:rPr lang="en-GB" altLang="en-US" dirty="0"/>
              <a:t>Negatively charged</a:t>
            </a:r>
          </a:p>
          <a:p>
            <a:pPr marL="387409" indent="-292357">
              <a:buSzPct val="45000"/>
              <a:buFont typeface="Wingdings" panose="05000000000000000000" pitchFamily="2" charset="2"/>
              <a:buChar char=""/>
              <a:tabLst>
                <a:tab pos="387409" algn="l"/>
                <a:tab pos="482461" algn="l"/>
                <a:tab pos="890031" algn="l"/>
                <a:tab pos="1297603" algn="l"/>
                <a:tab pos="1705173" algn="l"/>
                <a:tab pos="2112745" algn="l"/>
                <a:tab pos="2520315" algn="l"/>
                <a:tab pos="2927886" algn="l"/>
                <a:tab pos="3335457" algn="l"/>
                <a:tab pos="3743028" algn="l"/>
                <a:tab pos="4150599" algn="l"/>
                <a:tab pos="4558170" algn="l"/>
                <a:tab pos="4965741" algn="l"/>
                <a:tab pos="5373312" algn="l"/>
                <a:tab pos="5780883" algn="l"/>
                <a:tab pos="6188454" algn="l"/>
                <a:tab pos="6596024" algn="l"/>
                <a:tab pos="7003596" algn="l"/>
                <a:tab pos="7411166" algn="l"/>
                <a:tab pos="7818738" algn="l"/>
                <a:tab pos="8226308" algn="l"/>
              </a:tabLst>
            </a:pPr>
            <a:r>
              <a:rPr lang="en-GB" altLang="en-US" dirty="0"/>
              <a:t>Balance charge on protons </a:t>
            </a:r>
          </a:p>
          <a:p>
            <a:pPr marL="387409" indent="-292357">
              <a:buSzPct val="45000"/>
              <a:buFont typeface="Wingdings" panose="05000000000000000000" pitchFamily="2" charset="2"/>
              <a:buChar char=""/>
              <a:tabLst>
                <a:tab pos="387409" algn="l"/>
                <a:tab pos="482461" algn="l"/>
                <a:tab pos="890031" algn="l"/>
                <a:tab pos="1297603" algn="l"/>
                <a:tab pos="1705173" algn="l"/>
                <a:tab pos="2112745" algn="l"/>
                <a:tab pos="2520315" algn="l"/>
                <a:tab pos="2927886" algn="l"/>
                <a:tab pos="3335457" algn="l"/>
                <a:tab pos="3743028" algn="l"/>
                <a:tab pos="4150599" algn="l"/>
                <a:tab pos="4558170" algn="l"/>
                <a:tab pos="4965741" algn="l"/>
                <a:tab pos="5373312" algn="l"/>
                <a:tab pos="5780883" algn="l"/>
                <a:tab pos="6188454" algn="l"/>
                <a:tab pos="6596024" algn="l"/>
                <a:tab pos="7003596" algn="l"/>
                <a:tab pos="7411166" algn="l"/>
                <a:tab pos="7818738" algn="l"/>
                <a:tab pos="8226308" algn="l"/>
              </a:tabLst>
            </a:pPr>
            <a:r>
              <a:rPr lang="en-GB" altLang="en-US" dirty="0"/>
              <a:t>1/1800 mass of proton</a:t>
            </a:r>
          </a:p>
          <a:p>
            <a:pPr marL="387409" indent="-292357">
              <a:buSzPct val="45000"/>
              <a:buFont typeface="Wingdings" panose="05000000000000000000" pitchFamily="2" charset="2"/>
              <a:buChar char=""/>
              <a:tabLst>
                <a:tab pos="387409" algn="l"/>
                <a:tab pos="482461" algn="l"/>
                <a:tab pos="890031" algn="l"/>
                <a:tab pos="1297603" algn="l"/>
                <a:tab pos="1705173" algn="l"/>
                <a:tab pos="2112745" algn="l"/>
                <a:tab pos="2520315" algn="l"/>
                <a:tab pos="2927886" algn="l"/>
                <a:tab pos="3335457" algn="l"/>
                <a:tab pos="3743028" algn="l"/>
                <a:tab pos="4150599" algn="l"/>
                <a:tab pos="4558170" algn="l"/>
                <a:tab pos="4965741" algn="l"/>
                <a:tab pos="5373312" algn="l"/>
                <a:tab pos="5780883" algn="l"/>
                <a:tab pos="6188454" algn="l"/>
                <a:tab pos="6596024" algn="l"/>
                <a:tab pos="7003596" algn="l"/>
                <a:tab pos="7411166" algn="l"/>
                <a:tab pos="7818738" algn="l"/>
                <a:tab pos="8226308" algn="l"/>
              </a:tabLst>
            </a:pPr>
            <a:r>
              <a:rPr lang="en-GB" altLang="en-US" dirty="0"/>
              <a:t>Electrons are responsible for how the atom behaves i.e. the chemistry that we can observe when we do chemical reactions.</a:t>
            </a:r>
          </a:p>
        </p:txBody>
      </p:sp>
      <p:sp>
        <p:nvSpPr>
          <p:cNvPr id="12292" name="Slide Number Placeholder 2">
            <a:extLst>
              <a:ext uri="{FF2B5EF4-FFF2-40B4-BE49-F238E27FC236}">
                <a16:creationId xmlns:a16="http://schemas.microsoft.com/office/drawing/2014/main" xmlns="" id="{2C236988-CA1F-49C0-BAA9-6B1C8D6E83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BF21D2C-A964-44BA-BB40-8D4AE9691BDA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002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C2CBCA-7C6B-48D2-9C25-33D19881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Rutherford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926E41-C483-40B3-ADDF-92D0E7B6D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Rutherford demonstrated in his famous gold foil experiment that the atom is mostly empty space and contains a small compact nucleus surrounded by a cloud of electrons</a:t>
            </a:r>
          </a:p>
          <a:p>
            <a:r>
              <a:rPr lang="it-IT" dirty="0"/>
              <a:t>The nucleus contains positive charge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FE7E2BF-D54E-420B-A482-4DB5A59ECAC2}"/>
              </a:ext>
            </a:extLst>
          </p:cNvPr>
          <p:cNvGrpSpPr/>
          <p:nvPr/>
        </p:nvGrpSpPr>
        <p:grpSpPr>
          <a:xfrm>
            <a:off x="7614038" y="2900485"/>
            <a:ext cx="3524807" cy="3411415"/>
            <a:chOff x="4870838" y="2966060"/>
            <a:chExt cx="3524807" cy="341141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F1688530-532E-4624-A5F0-2BB92C7A3CFD}"/>
                </a:ext>
              </a:extLst>
            </p:cNvPr>
            <p:cNvSpPr/>
            <p:nvPr/>
          </p:nvSpPr>
          <p:spPr>
            <a:xfrm>
              <a:off x="6547336" y="4473544"/>
              <a:ext cx="375138" cy="39644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8F58D7E-9D13-4CEE-85AC-C4B770F0FBB6}"/>
                </a:ext>
              </a:extLst>
            </p:cNvPr>
            <p:cNvSpPr/>
            <p:nvPr/>
          </p:nvSpPr>
          <p:spPr>
            <a:xfrm rot="18823874">
              <a:off x="5029198" y="4402137"/>
              <a:ext cx="3411415" cy="5392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F428F2F-DF22-4300-8699-A0A18604955F}"/>
                </a:ext>
              </a:extLst>
            </p:cNvPr>
            <p:cNvSpPr/>
            <p:nvPr/>
          </p:nvSpPr>
          <p:spPr>
            <a:xfrm rot="2623874">
              <a:off x="4984230" y="4398198"/>
              <a:ext cx="3411415" cy="5392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0036501C-917B-4DF3-8CD9-2023C02F3708}"/>
                </a:ext>
              </a:extLst>
            </p:cNvPr>
            <p:cNvSpPr/>
            <p:nvPr/>
          </p:nvSpPr>
          <p:spPr>
            <a:xfrm>
              <a:off x="4984229" y="4330730"/>
              <a:ext cx="3411415" cy="53926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0276BF5-29E1-4667-9EE6-BFA836E57C17}"/>
                </a:ext>
              </a:extLst>
            </p:cNvPr>
            <p:cNvSpPr/>
            <p:nvPr/>
          </p:nvSpPr>
          <p:spPr>
            <a:xfrm>
              <a:off x="4870838" y="4498772"/>
              <a:ext cx="236809" cy="24328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B3B51F1-2AFE-4E3C-AF96-AB023AC9A676}"/>
                </a:ext>
              </a:extLst>
            </p:cNvPr>
            <p:cNvSpPr/>
            <p:nvPr/>
          </p:nvSpPr>
          <p:spPr>
            <a:xfrm>
              <a:off x="7778260" y="5744446"/>
              <a:ext cx="236809" cy="24328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D224A1C-90A4-43E1-AA68-1EFA4FCAFDD9}"/>
                </a:ext>
              </a:extLst>
            </p:cNvPr>
            <p:cNvSpPr/>
            <p:nvPr/>
          </p:nvSpPr>
          <p:spPr>
            <a:xfrm>
              <a:off x="7778260" y="3293881"/>
              <a:ext cx="236809" cy="24328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xmlns="" val="2345065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605F9EDD-66DB-4E20-A2F6-E6FFA67F5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254" y="278603"/>
            <a:ext cx="2095500" cy="2905125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4C3E16F7-10D2-4B21-9220-7C47BD423BC9}"/>
              </a:ext>
            </a:extLst>
          </p:cNvPr>
          <p:cNvGrpSpPr/>
          <p:nvPr/>
        </p:nvGrpSpPr>
        <p:grpSpPr>
          <a:xfrm>
            <a:off x="336990" y="278603"/>
            <a:ext cx="9501325" cy="6213231"/>
            <a:chOff x="723852" y="281354"/>
            <a:chExt cx="9501325" cy="621323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6ACB9B1-EC7D-4839-92ED-9C1396DB0EE8}"/>
                </a:ext>
              </a:extLst>
            </p:cNvPr>
            <p:cNvSpPr/>
            <p:nvPr/>
          </p:nvSpPr>
          <p:spPr>
            <a:xfrm>
              <a:off x="723852" y="281354"/>
              <a:ext cx="9287656" cy="621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7F60FD8F-4E0F-4C87-8B41-652872E96143}"/>
                </a:ext>
              </a:extLst>
            </p:cNvPr>
            <p:cNvSpPr/>
            <p:nvPr/>
          </p:nvSpPr>
          <p:spPr>
            <a:xfrm>
              <a:off x="3562349" y="1172308"/>
              <a:ext cx="6038944" cy="446649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Flowchart: Direct Access Storage 40">
              <a:extLst>
                <a:ext uri="{FF2B5EF4-FFF2-40B4-BE49-F238E27FC236}">
                  <a16:creationId xmlns:a16="http://schemas.microsoft.com/office/drawing/2014/main" xmlns="" id="{2D0BFF74-4DBD-4109-B7F0-B2978E12528D}"/>
                </a:ext>
              </a:extLst>
            </p:cNvPr>
            <p:cNvSpPr/>
            <p:nvPr/>
          </p:nvSpPr>
          <p:spPr>
            <a:xfrm>
              <a:off x="3562349" y="3056101"/>
              <a:ext cx="1661927" cy="698174"/>
            </a:xfrm>
            <a:prstGeom prst="flowChartMagneticDrum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2A8F2083-8D74-43A9-96D2-443D09D089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6727" y="3600448"/>
              <a:ext cx="3072909" cy="1438275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80E1F97D-C303-4FA9-9BF6-341052E3D9F1}"/>
                </a:ext>
              </a:extLst>
            </p:cNvPr>
            <p:cNvCxnSpPr>
              <a:cxnSpLocks/>
            </p:cNvCxnSpPr>
            <p:nvPr/>
          </p:nvCxnSpPr>
          <p:spPr>
            <a:xfrm>
              <a:off x="7358061" y="3600448"/>
              <a:ext cx="1728789" cy="1133477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" name="Arrow: Curved Right 2">
              <a:extLst>
                <a:ext uri="{FF2B5EF4-FFF2-40B4-BE49-F238E27FC236}">
                  <a16:creationId xmlns:a16="http://schemas.microsoft.com/office/drawing/2014/main" xmlns="" id="{4AF3507E-DC8B-4519-BA26-E544A866B1CF}"/>
                </a:ext>
              </a:extLst>
            </p:cNvPr>
            <p:cNvSpPr/>
            <p:nvPr/>
          </p:nvSpPr>
          <p:spPr>
            <a:xfrm flipH="1" flipV="1">
              <a:off x="6562818" y="457201"/>
              <a:ext cx="3038475" cy="5895974"/>
            </a:xfrm>
            <a:prstGeom prst="curvedRightArrow">
              <a:avLst>
                <a:gd name="adj1" fmla="val 47935"/>
                <a:gd name="adj2" fmla="val 28968"/>
                <a:gd name="adj3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1" name="Arrow: Curved Right 10">
              <a:extLst>
                <a:ext uri="{FF2B5EF4-FFF2-40B4-BE49-F238E27FC236}">
                  <a16:creationId xmlns:a16="http://schemas.microsoft.com/office/drawing/2014/main" xmlns="" id="{10D55EF0-D0E8-436F-BC29-7050D8633740}"/>
                </a:ext>
              </a:extLst>
            </p:cNvPr>
            <p:cNvSpPr/>
            <p:nvPr/>
          </p:nvSpPr>
          <p:spPr>
            <a:xfrm flipV="1">
              <a:off x="3562349" y="457201"/>
              <a:ext cx="3038475" cy="5895974"/>
            </a:xfrm>
            <a:prstGeom prst="curvedRightArrow">
              <a:avLst>
                <a:gd name="adj1" fmla="val 47935"/>
                <a:gd name="adj2" fmla="val 28968"/>
                <a:gd name="adj3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95CF80A-5DC2-42EC-A597-F7B2EBFC1949}"/>
                </a:ext>
              </a:extLst>
            </p:cNvPr>
            <p:cNvSpPr/>
            <p:nvPr/>
          </p:nvSpPr>
          <p:spPr>
            <a:xfrm>
              <a:off x="1510281" y="3090864"/>
              <a:ext cx="2395540" cy="6286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Alpha particle source with slit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228ADF36-536E-4660-9504-23CC29AD1731}"/>
                </a:ext>
              </a:extLst>
            </p:cNvPr>
            <p:cNvCxnSpPr>
              <a:cxnSpLocks/>
            </p:cNvCxnSpPr>
            <p:nvPr/>
          </p:nvCxnSpPr>
          <p:spPr>
            <a:xfrm>
              <a:off x="4943475" y="3295648"/>
              <a:ext cx="2095499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447AB92-9738-494D-87F7-7F67AE251D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0449" y="2100264"/>
              <a:ext cx="1562101" cy="1157288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E6137BCB-9014-4185-82F0-3786D0FE1752}"/>
                </a:ext>
              </a:extLst>
            </p:cNvPr>
            <p:cNvCxnSpPr>
              <a:cxnSpLocks/>
            </p:cNvCxnSpPr>
            <p:nvPr/>
          </p:nvCxnSpPr>
          <p:spPr>
            <a:xfrm>
              <a:off x="4943475" y="3448048"/>
              <a:ext cx="2095499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2FFC75A2-5A0B-45C6-9676-236B34A87F12}"/>
                </a:ext>
              </a:extLst>
            </p:cNvPr>
            <p:cNvCxnSpPr>
              <a:cxnSpLocks/>
            </p:cNvCxnSpPr>
            <p:nvPr/>
          </p:nvCxnSpPr>
          <p:spPr>
            <a:xfrm>
              <a:off x="4943475" y="3600448"/>
              <a:ext cx="2095499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8C175125-8504-4B7D-90D5-00F1F29649C6}"/>
                </a:ext>
              </a:extLst>
            </p:cNvPr>
            <p:cNvSpPr/>
            <p:nvPr/>
          </p:nvSpPr>
          <p:spPr>
            <a:xfrm>
              <a:off x="6573443" y="4733923"/>
              <a:ext cx="1445411" cy="4095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Gold foil</a:t>
              </a:r>
            </a:p>
          </p:txBody>
        </p:sp>
        <p:sp>
          <p:nvSpPr>
            <p:cNvPr id="30" name="Explosion: 8 Points 29">
              <a:extLst>
                <a:ext uri="{FF2B5EF4-FFF2-40B4-BE49-F238E27FC236}">
                  <a16:creationId xmlns:a16="http://schemas.microsoft.com/office/drawing/2014/main" xmlns="" id="{8C08816B-1A48-4897-9667-7B3A9644A495}"/>
                </a:ext>
              </a:extLst>
            </p:cNvPr>
            <p:cNvSpPr/>
            <p:nvPr/>
          </p:nvSpPr>
          <p:spPr>
            <a:xfrm>
              <a:off x="4943475" y="1066816"/>
              <a:ext cx="436956" cy="6286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Explosion: 8 Points 31">
              <a:extLst>
                <a:ext uri="{FF2B5EF4-FFF2-40B4-BE49-F238E27FC236}">
                  <a16:creationId xmlns:a16="http://schemas.microsoft.com/office/drawing/2014/main" xmlns="" id="{82FD462B-EFD1-4C35-96A9-E3997B3CBE38}"/>
                </a:ext>
              </a:extLst>
            </p:cNvPr>
            <p:cNvSpPr/>
            <p:nvPr/>
          </p:nvSpPr>
          <p:spPr>
            <a:xfrm>
              <a:off x="8792171" y="1731166"/>
              <a:ext cx="436956" cy="6286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Explosion: 8 Points 33">
              <a:extLst>
                <a:ext uri="{FF2B5EF4-FFF2-40B4-BE49-F238E27FC236}">
                  <a16:creationId xmlns:a16="http://schemas.microsoft.com/office/drawing/2014/main" xmlns="" id="{44FC3C75-1CCE-42DF-B8E7-D9208E1244AB}"/>
                </a:ext>
              </a:extLst>
            </p:cNvPr>
            <p:cNvSpPr/>
            <p:nvPr/>
          </p:nvSpPr>
          <p:spPr>
            <a:xfrm>
              <a:off x="8868370" y="4514860"/>
              <a:ext cx="436956" cy="6286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Explosion: 8 Points 35">
              <a:extLst>
                <a:ext uri="{FF2B5EF4-FFF2-40B4-BE49-F238E27FC236}">
                  <a16:creationId xmlns:a16="http://schemas.microsoft.com/office/drawing/2014/main" xmlns="" id="{18503875-D4E1-4257-BC8D-57B6244E1FF7}"/>
                </a:ext>
              </a:extLst>
            </p:cNvPr>
            <p:cNvSpPr/>
            <p:nvPr/>
          </p:nvSpPr>
          <p:spPr>
            <a:xfrm>
              <a:off x="3991570" y="4752969"/>
              <a:ext cx="436956" cy="6286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xmlns="" id="{C85895D4-281B-4D86-A8FB-B3B5CA569C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62551" y="1409701"/>
              <a:ext cx="2157409" cy="1847851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3C8F691D-47DB-498F-8E0C-D816F7D88EFA}"/>
                </a:ext>
              </a:extLst>
            </p:cNvPr>
            <p:cNvSpPr/>
            <p:nvPr/>
          </p:nvSpPr>
          <p:spPr>
            <a:xfrm>
              <a:off x="7548652" y="5726342"/>
              <a:ext cx="2676525" cy="6286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Zinc sulphide screen</a:t>
              </a:r>
            </a:p>
          </p:txBody>
        </p:sp>
        <p:sp>
          <p:nvSpPr>
            <p:cNvPr id="62" name="Explosion: 8 Points 61">
              <a:extLst>
                <a:ext uri="{FF2B5EF4-FFF2-40B4-BE49-F238E27FC236}">
                  <a16:creationId xmlns:a16="http://schemas.microsoft.com/office/drawing/2014/main" xmlns="" id="{B593F959-BF0F-4B57-9312-A5B1FA657984}"/>
                </a:ext>
              </a:extLst>
            </p:cNvPr>
            <p:cNvSpPr/>
            <p:nvPr/>
          </p:nvSpPr>
          <p:spPr>
            <a:xfrm>
              <a:off x="9332306" y="2926845"/>
              <a:ext cx="436956" cy="628638"/>
            </a:xfrm>
            <a:prstGeom prst="irregularSeal1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0CDA6EF2-D16D-402E-8874-47A19C183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4911" y="3241164"/>
              <a:ext cx="2079341" cy="217875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8" name="Rectangle 67">
              <a:hlinkClick r:id="rId3"/>
              <a:extLst>
                <a:ext uri="{FF2B5EF4-FFF2-40B4-BE49-F238E27FC236}">
                  <a16:creationId xmlns:a16="http://schemas.microsoft.com/office/drawing/2014/main" xmlns="" id="{7ACFBA9B-8427-4623-A1FC-B0ACC4735534}"/>
                </a:ext>
              </a:extLst>
            </p:cNvPr>
            <p:cNvSpPr/>
            <p:nvPr/>
          </p:nvSpPr>
          <p:spPr>
            <a:xfrm>
              <a:off x="973015" y="5638068"/>
              <a:ext cx="2766647" cy="411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FSU simulation</a:t>
              </a:r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3BD0FF99-8579-414A-921F-4D5BBF20DF36}"/>
                </a:ext>
              </a:extLst>
            </p:cNvPr>
            <p:cNvSpPr/>
            <p:nvPr/>
          </p:nvSpPr>
          <p:spPr>
            <a:xfrm>
              <a:off x="842229" y="363415"/>
              <a:ext cx="3764940" cy="6286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The Geiger-Marsden experiment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41B9AD1F-C95B-4490-81CE-7F00F66A7A54}"/>
                </a:ext>
              </a:extLst>
            </p:cNvPr>
            <p:cNvSpPr/>
            <p:nvPr/>
          </p:nvSpPr>
          <p:spPr>
            <a:xfrm>
              <a:off x="4943475" y="3198937"/>
              <a:ext cx="72035" cy="46196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xmlns="" id="{893897DA-D3D5-416C-B335-311212E45B53}"/>
              </a:ext>
            </a:extLst>
          </p:cNvPr>
          <p:cNvCxnSpPr>
            <a:cxnSpLocks/>
          </p:cNvCxnSpPr>
          <p:nvPr/>
        </p:nvCxnSpPr>
        <p:spPr>
          <a:xfrm>
            <a:off x="6988049" y="2584030"/>
            <a:ext cx="0" cy="1928079"/>
          </a:xfrm>
          <a:prstGeom prst="line">
            <a:avLst/>
          </a:prstGeom>
          <a:ln w="104775">
            <a:solidFill>
              <a:srgbClr val="FFC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91114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732A3B-D8EB-4507-B701-E1F0C7DA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Bohr et 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284A6E-DA69-436D-96D3-553A2FC92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2135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xmlns="" id="{EEB02C6C-8EF7-4C32-9C95-053EA6F5F9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540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540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540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540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 visible lines are caused by transitions to the second orbit.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They follow a pattern of decreasing distance between the lines as the wavelength gets shorter.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0072CA-F36F-47D8-84D7-0D71DDE6F6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51" r="18363" b="42106"/>
          <a:stretch/>
        </p:blipFill>
        <p:spPr>
          <a:xfrm flipH="1">
            <a:off x="1145005" y="1870075"/>
            <a:ext cx="9901989" cy="1294231"/>
          </a:xfrm>
          <a:prstGeom prst="rect">
            <a:avLst/>
          </a:prstGeom>
        </p:spPr>
      </p:pic>
      <p:sp>
        <p:nvSpPr>
          <p:cNvPr id="38914" name="Title 1">
            <a:extLst>
              <a:ext uri="{FF2B5EF4-FFF2-40B4-BE49-F238E27FC236}">
                <a16:creationId xmlns:a16="http://schemas.microsoft.com/office/drawing/2014/main" xmlns="" id="{F46846D9-63D0-4048-BFB8-A86E03F51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Returning to hydrogen</a:t>
            </a:r>
          </a:p>
        </p:txBody>
      </p:sp>
      <p:sp>
        <p:nvSpPr>
          <p:cNvPr id="38916" name="Slide Number Placeholder 6">
            <a:extLst>
              <a:ext uri="{FF2B5EF4-FFF2-40B4-BE49-F238E27FC236}">
                <a16:creationId xmlns:a16="http://schemas.microsoft.com/office/drawing/2014/main" xmlns="" id="{62831CAF-F3B0-4C9A-81D2-C4EA69DF59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EE9120C-03C5-4631-8AAB-0A211341A071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en-GB" altLang="en-US">
              <a:solidFill>
                <a:srgbClr val="000000"/>
              </a:solidFill>
            </a:endParaRPr>
          </a:p>
        </p:txBody>
      </p:sp>
      <p:cxnSp>
        <p:nvCxnSpPr>
          <p:cNvPr id="38918" name="Straight Arrow Connector 2">
            <a:extLst>
              <a:ext uri="{FF2B5EF4-FFF2-40B4-BE49-F238E27FC236}">
                <a16:creationId xmlns:a16="http://schemas.microsoft.com/office/drawing/2014/main" xmlns="" id="{17A67922-5FB2-4D3C-8FC8-1EBACCF640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17862" y="2539890"/>
            <a:ext cx="2285460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919" name="TextBox 4">
            <a:extLst>
              <a:ext uri="{FF2B5EF4-FFF2-40B4-BE49-F238E27FC236}">
                <a16:creationId xmlns:a16="http://schemas.microsoft.com/office/drawing/2014/main" xmlns="" id="{B485A1BA-AA20-4416-B6B8-7EA2329E1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107" y="2418920"/>
            <a:ext cx="226677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33">
                <a:solidFill>
                  <a:schemeClr val="bg1"/>
                </a:solidFill>
              </a:rPr>
              <a:t>Wavelength gets shorter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0A0443D5-9610-4B1E-B03A-0EBE575175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How do we know about atoms?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E90799-9FE1-4B2A-A84A-CE9131FFEF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Speculation</a:t>
            </a:r>
          </a:p>
          <a:p>
            <a:pPr>
              <a:defRPr/>
            </a:pPr>
            <a:r>
              <a:rPr lang="it-IT" dirty="0"/>
              <a:t>Spectroscopy</a:t>
            </a:r>
          </a:p>
          <a:p>
            <a:pPr marL="0" indent="0">
              <a:defRPr/>
            </a:pPr>
            <a:r>
              <a:rPr lang="it-IT" dirty="0"/>
              <a:t> Atomic models</a:t>
            </a:r>
          </a:p>
          <a:p>
            <a:pPr>
              <a:defRPr/>
            </a:pPr>
            <a:r>
              <a:rPr lang="it-IT" dirty="0"/>
              <a:t>Quantum mechanics</a:t>
            </a:r>
          </a:p>
          <a:p>
            <a:pPr marL="829544" lvl="1" indent="-414772">
              <a:defRPr/>
            </a:pPr>
            <a:endParaRPr lang="it-IT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E08E79E-69C7-4B76-B954-C541BC5FEF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Democritus and Dalton</a:t>
            </a:r>
          </a:p>
          <a:p>
            <a:r>
              <a:rPr lang="it-IT" dirty="0"/>
              <a:t>Bunsen and Balmer</a:t>
            </a:r>
          </a:p>
          <a:p>
            <a:pPr marL="51846" indent="0">
              <a:defRPr/>
            </a:pPr>
            <a:r>
              <a:rPr lang="it-IT" dirty="0"/>
              <a:t>Thomson and Rutherford</a:t>
            </a:r>
          </a:p>
          <a:p>
            <a:pPr marL="51846" indent="0">
              <a:defRPr/>
            </a:pPr>
            <a:r>
              <a:rPr lang="it-IT" dirty="0"/>
              <a:t>Bohr and Schroedinger</a:t>
            </a:r>
          </a:p>
        </p:txBody>
      </p:sp>
      <p:sp>
        <p:nvSpPr>
          <p:cNvPr id="8196" name="Segnaposto numero diapositiva 1">
            <a:extLst>
              <a:ext uri="{FF2B5EF4-FFF2-40B4-BE49-F238E27FC236}">
                <a16:creationId xmlns:a16="http://schemas.microsoft.com/office/drawing/2014/main" xmlns="" id="{B142C5D4-14AA-425E-98AB-25AC57BC4081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2C74A61-40BB-43A4-B9C1-03CD13C70B23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4">
            <a:extLst>
              <a:ext uri="{FF2B5EF4-FFF2-40B4-BE49-F238E27FC236}">
                <a16:creationId xmlns:a16="http://schemas.microsoft.com/office/drawing/2014/main" xmlns="" id="{37E84BEB-4918-4B77-AB47-4BE4A83C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81" y="2646129"/>
            <a:ext cx="4467726" cy="40753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pic>
        <p:nvPicPr>
          <p:cNvPr id="27651" name="Picture 6" descr="http://www.nobelprize.org/nobel_prizes/physics/laureates/1922/bohr.jpg">
            <a:extLst>
              <a:ext uri="{FF2B5EF4-FFF2-40B4-BE49-F238E27FC236}">
                <a16:creationId xmlns:a16="http://schemas.microsoft.com/office/drawing/2014/main" xmlns="" id="{A1E897B8-9600-4394-8C14-EBFF1EE5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123" y="495768"/>
            <a:ext cx="1958554" cy="27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">
            <a:extLst>
              <a:ext uri="{FF2B5EF4-FFF2-40B4-BE49-F238E27FC236}">
                <a16:creationId xmlns:a16="http://schemas.microsoft.com/office/drawing/2014/main" xmlns="" id="{72873D4A-A3A0-4CD8-9864-9D2548102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Bohr model of hydrogen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653CC823-E57E-4F8D-8CC9-38EF54C227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Hydrogen is the simplest atom: it contains one proton and one electron</a:t>
            </a:r>
          </a:p>
          <a:p>
            <a:r>
              <a:rPr lang="en-GB" dirty="0"/>
              <a:t>Niels Bohr proposed a model of the hydrogen atom to explain the observed spectrum of hydrogen.</a:t>
            </a:r>
          </a:p>
          <a:p>
            <a:endParaRPr lang="it-IT" dirty="0"/>
          </a:p>
        </p:txBody>
      </p:sp>
      <p:sp>
        <p:nvSpPr>
          <p:cNvPr id="27655" name="Ovale 11">
            <a:extLst>
              <a:ext uri="{FF2B5EF4-FFF2-40B4-BE49-F238E27FC236}">
                <a16:creationId xmlns:a16="http://schemas.microsoft.com/office/drawing/2014/main" xmlns="" id="{9F7099C0-FFDB-45C5-82E3-C4B29B0C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17" y="4556610"/>
            <a:ext cx="326906" cy="326906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27661" name="Oval 14">
            <a:extLst>
              <a:ext uri="{FF2B5EF4-FFF2-40B4-BE49-F238E27FC236}">
                <a16:creationId xmlns:a16="http://schemas.microsoft.com/office/drawing/2014/main" xmlns="" id="{5B208509-3678-4F0B-8076-86DF6E2FB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69" y="4416117"/>
            <a:ext cx="654036" cy="656854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3" name="Ovale 12">
            <a:extLst>
              <a:ext uri="{FF2B5EF4-FFF2-40B4-BE49-F238E27FC236}">
                <a16:creationId xmlns:a16="http://schemas.microsoft.com/office/drawing/2014/main" xmlns="" id="{B28F3C87-F2F8-4A19-9F6D-B5436AEC4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8757" y="4687660"/>
            <a:ext cx="195855" cy="19585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ttangolo 14">
            <a:extLst>
              <a:ext uri="{FF2B5EF4-FFF2-40B4-BE49-F238E27FC236}">
                <a16:creationId xmlns:a16="http://schemas.microsoft.com/office/drawing/2014/main" xmlns="" id="{37E84BEB-4918-4B77-AB47-4BE4A83C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81" y="2646129"/>
            <a:ext cx="4467726" cy="40753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pic>
        <p:nvPicPr>
          <p:cNvPr id="27651" name="Picture 6" descr="http://www.nobelprize.org/nobel_prizes/physics/laureates/1922/bohr.jpg">
            <a:extLst>
              <a:ext uri="{FF2B5EF4-FFF2-40B4-BE49-F238E27FC236}">
                <a16:creationId xmlns:a16="http://schemas.microsoft.com/office/drawing/2014/main" xmlns="" id="{A1E897B8-9600-4394-8C14-EBFF1EE53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123" y="495768"/>
            <a:ext cx="1958554" cy="27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1">
            <a:extLst>
              <a:ext uri="{FF2B5EF4-FFF2-40B4-BE49-F238E27FC236}">
                <a16:creationId xmlns:a16="http://schemas.microsoft.com/office/drawing/2014/main" xmlns="" id="{72873D4A-A3A0-4CD8-9864-9D2548102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Bohr model of hydrogen</a:t>
            </a:r>
          </a:p>
        </p:txBody>
      </p:sp>
      <p:sp>
        <p:nvSpPr>
          <p:cNvPr id="27653" name="Rectangle 2">
            <a:extLst>
              <a:ext uri="{FF2B5EF4-FFF2-40B4-BE49-F238E27FC236}">
                <a16:creationId xmlns:a16="http://schemas.microsoft.com/office/drawing/2014/main" xmlns="" id="{285CF5BC-B9D0-4572-9549-37E3356C2DD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He assumed that the electron is located in one of a series of </a:t>
            </a:r>
            <a:r>
              <a:rPr lang="en-GB" altLang="en-US" sz="2400" b="1" dirty="0"/>
              <a:t>orbits</a:t>
            </a:r>
            <a:r>
              <a:rPr lang="en-GB" altLang="en-US" sz="2400" dirty="0"/>
              <a:t> around the nucleus.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Each orbit has a </a:t>
            </a:r>
            <a:r>
              <a:rPr lang="en-GB" altLang="en-US" sz="2400" b="1" dirty="0"/>
              <a:t>defined</a:t>
            </a:r>
            <a:r>
              <a:rPr lang="en-GB" altLang="en-US" sz="2400" dirty="0"/>
              <a:t> </a:t>
            </a:r>
            <a:r>
              <a:rPr lang="en-GB" altLang="en-US" sz="2400" b="1" dirty="0"/>
              <a:t>energy</a:t>
            </a:r>
            <a:r>
              <a:rPr lang="en-GB" altLang="en-US" sz="2400" dirty="0"/>
              <a:t> and different orbits have different energies.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As the orbits increase in size (radius), they are further from the nucleus and have higher energy and get closer together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400" dirty="0"/>
          </a:p>
        </p:txBody>
      </p:sp>
      <p:sp>
        <p:nvSpPr>
          <p:cNvPr id="27655" name="Ovale 11">
            <a:extLst>
              <a:ext uri="{FF2B5EF4-FFF2-40B4-BE49-F238E27FC236}">
                <a16:creationId xmlns:a16="http://schemas.microsoft.com/office/drawing/2014/main" xmlns="" id="{9F7099C0-FFDB-45C5-82E3-C4B29B0C0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17" y="4556610"/>
            <a:ext cx="326906" cy="326906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grpSp>
        <p:nvGrpSpPr>
          <p:cNvPr id="27657" name="Gruppo 15">
            <a:extLst>
              <a:ext uri="{FF2B5EF4-FFF2-40B4-BE49-F238E27FC236}">
                <a16:creationId xmlns:a16="http://schemas.microsoft.com/office/drawing/2014/main" xmlns="" id="{CAD226F8-D286-46DE-A15F-97F40647C71C}"/>
              </a:ext>
            </a:extLst>
          </p:cNvPr>
          <p:cNvGrpSpPr>
            <a:grpSpLocks/>
          </p:cNvGrpSpPr>
          <p:nvPr/>
        </p:nvGrpSpPr>
        <p:grpSpPr bwMode="auto">
          <a:xfrm>
            <a:off x="7317217" y="3168340"/>
            <a:ext cx="3351143" cy="3152409"/>
            <a:chOff x="1007864" y="2555701"/>
            <a:chExt cx="3694112" cy="3475038"/>
          </a:xfrm>
        </p:grpSpPr>
        <p:sp>
          <p:nvSpPr>
            <p:cNvPr id="27658" name="Oval 6">
              <a:extLst>
                <a:ext uri="{FF2B5EF4-FFF2-40B4-BE49-F238E27FC236}">
                  <a16:creationId xmlns:a16="http://schemas.microsoft.com/office/drawing/2014/main" xmlns="" id="{A1D4859E-44BE-4945-B203-00873DED5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952" y="3347789"/>
              <a:ext cx="2088232" cy="18722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27659" name="Oval 12">
              <a:extLst>
                <a:ext uri="{FF2B5EF4-FFF2-40B4-BE49-F238E27FC236}">
                  <a16:creationId xmlns:a16="http://schemas.microsoft.com/office/drawing/2014/main" xmlns="" id="{77636DB9-0302-49F6-9598-9E00E0143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756" y="2925068"/>
              <a:ext cx="2952328" cy="273630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27660" name="Oval 13">
              <a:extLst>
                <a:ext uri="{FF2B5EF4-FFF2-40B4-BE49-F238E27FC236}">
                  <a16:creationId xmlns:a16="http://schemas.microsoft.com/office/drawing/2014/main" xmlns="" id="{395BC096-0687-4ABD-A00C-4F410B8B7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732" y="2673040"/>
              <a:ext cx="3384376" cy="324036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27661" name="Oval 14">
              <a:extLst>
                <a:ext uri="{FF2B5EF4-FFF2-40B4-BE49-F238E27FC236}">
                  <a16:creationId xmlns:a16="http://schemas.microsoft.com/office/drawing/2014/main" xmlns="" id="{5B208509-3678-4F0B-8076-86DF6E2FB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434" y="3931181"/>
              <a:ext cx="720973" cy="724079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27662" name="Oval 15">
              <a:extLst>
                <a:ext uri="{FF2B5EF4-FFF2-40B4-BE49-F238E27FC236}">
                  <a16:creationId xmlns:a16="http://schemas.microsoft.com/office/drawing/2014/main" xmlns="" id="{677D4349-E0BC-47D5-8856-EEEC1C7A3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864" y="2555701"/>
              <a:ext cx="3694112" cy="347503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2" name="Ovale 12">
            <a:extLst>
              <a:ext uri="{FF2B5EF4-FFF2-40B4-BE49-F238E27FC236}">
                <a16:creationId xmlns:a16="http://schemas.microsoft.com/office/drawing/2014/main" xmlns="" id="{DEDDA116-F831-487D-95D0-F77BDB07F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8757" y="4687660"/>
            <a:ext cx="195855" cy="19585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</p:spTree>
    <p:extLst>
      <p:ext uri="{BB962C8B-B14F-4D97-AF65-F5344CB8AC3E}">
        <p14:creationId xmlns:p14="http://schemas.microsoft.com/office/powerpoint/2010/main" xmlns="" val="2264931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xmlns="" id="{DC446361-00B6-4527-84A6-EE86596C16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Bohr model of hydrogen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50BA8266-0376-44AB-AF8F-CAD80CFBBC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When the electron absorbs energy it moves to a higher orbit.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It releases this energy to go back to a lower energy orbit. 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 energy is released in defined amounts: </a:t>
            </a:r>
            <a:r>
              <a:rPr lang="en-GB" altLang="en-US" sz="2540" b="1" i="1" dirty="0"/>
              <a:t>a quantum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b="1" dirty="0"/>
              <a:t>E = </a:t>
            </a:r>
            <a:r>
              <a:rPr lang="en-GB" altLang="en-US" sz="2177" b="1" dirty="0" err="1"/>
              <a:t>hv</a:t>
            </a:r>
            <a:r>
              <a:rPr lang="en-GB" altLang="en-US" sz="2177" b="1" dirty="0"/>
              <a:t> (v = frequency, h = Planck’s constant)</a:t>
            </a:r>
          </a:p>
          <a:p>
            <a:pPr marL="780578" lvl="2" indent="-414772">
              <a:spcAft>
                <a:spcPts val="1293"/>
              </a:spcAft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Higher frequency = more energy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177" dirty="0"/>
          </a:p>
        </p:txBody>
      </p:sp>
      <p:sp>
        <p:nvSpPr>
          <p:cNvPr id="5" name="Rettangolo 14">
            <a:extLst>
              <a:ext uri="{FF2B5EF4-FFF2-40B4-BE49-F238E27FC236}">
                <a16:creationId xmlns:a16="http://schemas.microsoft.com/office/drawing/2014/main" xmlns="" id="{8D6EC4B5-D50D-4E6E-8429-93306CA91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81" y="2646129"/>
            <a:ext cx="4467726" cy="40753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pic>
        <p:nvPicPr>
          <p:cNvPr id="6" name="Picture 6" descr="http://www.nobelprize.org/nobel_prizes/physics/laureates/1922/bohr.jpg">
            <a:extLst>
              <a:ext uri="{FF2B5EF4-FFF2-40B4-BE49-F238E27FC236}">
                <a16:creationId xmlns:a16="http://schemas.microsoft.com/office/drawing/2014/main" xmlns="" id="{79F077A8-963A-45D5-919E-2E6EB5DF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123" y="495768"/>
            <a:ext cx="1958554" cy="27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e 11">
            <a:extLst>
              <a:ext uri="{FF2B5EF4-FFF2-40B4-BE49-F238E27FC236}">
                <a16:creationId xmlns:a16="http://schemas.microsoft.com/office/drawing/2014/main" xmlns="" id="{B691B4C5-41E5-4CFF-B6A3-CB60403AD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17" y="4556610"/>
            <a:ext cx="326906" cy="326906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grpSp>
        <p:nvGrpSpPr>
          <p:cNvPr id="9" name="Gruppo 15">
            <a:extLst>
              <a:ext uri="{FF2B5EF4-FFF2-40B4-BE49-F238E27FC236}">
                <a16:creationId xmlns:a16="http://schemas.microsoft.com/office/drawing/2014/main" xmlns="" id="{38954EB3-4DFD-4362-9A0C-579E974A5379}"/>
              </a:ext>
            </a:extLst>
          </p:cNvPr>
          <p:cNvGrpSpPr>
            <a:grpSpLocks/>
          </p:cNvGrpSpPr>
          <p:nvPr/>
        </p:nvGrpSpPr>
        <p:grpSpPr bwMode="auto">
          <a:xfrm>
            <a:off x="7317217" y="3168340"/>
            <a:ext cx="3351143" cy="3152409"/>
            <a:chOff x="1007864" y="2555701"/>
            <a:chExt cx="3694112" cy="3475038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xmlns="" id="{5EAE4057-500D-4BDF-A48D-2A0D3FB3F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952" y="3347789"/>
              <a:ext cx="2088232" cy="18722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xmlns="" id="{7615DE3E-3E80-4F57-9C5F-92DFC9C92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756" y="2925068"/>
              <a:ext cx="2952328" cy="273630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xmlns="" id="{DDC5D128-F010-4C2F-97FD-A81548530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732" y="2673040"/>
              <a:ext cx="3384376" cy="324036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xmlns="" id="{97D8A59C-6C40-4FC6-AB87-28F48995B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434" y="3931181"/>
              <a:ext cx="720973" cy="724079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xmlns="" id="{FBC6D355-D026-4747-AABF-5CE730725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864" y="2555701"/>
              <a:ext cx="3694112" cy="347503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3" name="Arrow: Curved Down 2">
            <a:extLst>
              <a:ext uri="{FF2B5EF4-FFF2-40B4-BE49-F238E27FC236}">
                <a16:creationId xmlns:a16="http://schemas.microsoft.com/office/drawing/2014/main" xmlns="" id="{7ACA80CC-C44C-44C2-B4A9-7E0D67F52F3F}"/>
              </a:ext>
            </a:extLst>
          </p:cNvPr>
          <p:cNvSpPr/>
          <p:nvPr/>
        </p:nvSpPr>
        <p:spPr>
          <a:xfrm rot="20517340" flipH="1">
            <a:off x="7813305" y="4098358"/>
            <a:ext cx="800928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Ovale 12">
            <a:extLst>
              <a:ext uri="{FF2B5EF4-FFF2-40B4-BE49-F238E27FC236}">
                <a16:creationId xmlns:a16="http://schemas.microsoft.com/office/drawing/2014/main" xmlns="" id="{CEBB60DA-F88A-4526-96F5-FDA52BFF0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8757" y="4687660"/>
            <a:ext cx="195855" cy="19585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15" name="Lightning Bolt 14">
            <a:extLst>
              <a:ext uri="{FF2B5EF4-FFF2-40B4-BE49-F238E27FC236}">
                <a16:creationId xmlns:a16="http://schemas.microsoft.com/office/drawing/2014/main" xmlns="" id="{A04A9B50-2D66-4654-A5CB-38858FF509A7}"/>
              </a:ext>
            </a:extLst>
          </p:cNvPr>
          <p:cNvSpPr/>
          <p:nvPr/>
        </p:nvSpPr>
        <p:spPr>
          <a:xfrm rot="4482696">
            <a:off x="8843852" y="2514154"/>
            <a:ext cx="1085999" cy="2377567"/>
          </a:xfrm>
          <a:prstGeom prst="lightningBol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51310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xmlns="" id="{DC446361-00B6-4527-84A6-EE86596C16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Bohr model of hydrogen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xmlns="" id="{50BA8266-0376-44AB-AF8F-CAD80CFBBC7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When the electron absorbs energy it moves to a higher orbit.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It releases this energy to go back to a lower energy orbit. 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 energy is released in defined amounts: </a:t>
            </a:r>
            <a:r>
              <a:rPr lang="en-GB" altLang="en-US" sz="2540" b="1" i="1" dirty="0"/>
              <a:t>a quantum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b="1" dirty="0"/>
              <a:t>E = h</a:t>
            </a:r>
            <a:r>
              <a:rPr lang="el-GR" altLang="en-US"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altLang="en-US" sz="2177" b="1" dirty="0"/>
              <a:t> 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b="1" dirty="0"/>
              <a:t>(</a:t>
            </a:r>
            <a:r>
              <a:rPr lang="el-GR" altLang="en-US" sz="217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 </a:t>
            </a:r>
            <a:r>
              <a:rPr lang="en-GB" altLang="en-US" sz="2177" b="1" dirty="0"/>
              <a:t>= frequency, h = Planck’s constant)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177" dirty="0"/>
          </a:p>
        </p:txBody>
      </p:sp>
      <p:sp>
        <p:nvSpPr>
          <p:cNvPr id="5" name="Rettangolo 14">
            <a:extLst>
              <a:ext uri="{FF2B5EF4-FFF2-40B4-BE49-F238E27FC236}">
                <a16:creationId xmlns:a16="http://schemas.microsoft.com/office/drawing/2014/main" xmlns="" id="{8D6EC4B5-D50D-4E6E-8429-93306CA91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9081" y="2646129"/>
            <a:ext cx="4467726" cy="407534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pic>
        <p:nvPicPr>
          <p:cNvPr id="6" name="Picture 6" descr="http://www.nobelprize.org/nobel_prizes/physics/laureates/1922/bohr.jpg">
            <a:extLst>
              <a:ext uri="{FF2B5EF4-FFF2-40B4-BE49-F238E27FC236}">
                <a16:creationId xmlns:a16="http://schemas.microsoft.com/office/drawing/2014/main" xmlns="" id="{79F077A8-963A-45D5-919E-2E6EB5DF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1123" y="495768"/>
            <a:ext cx="1958554" cy="274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e 11">
            <a:extLst>
              <a:ext uri="{FF2B5EF4-FFF2-40B4-BE49-F238E27FC236}">
                <a16:creationId xmlns:a16="http://schemas.microsoft.com/office/drawing/2014/main" xmlns="" id="{B691B4C5-41E5-4CFF-B6A3-CB60403AD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417" y="4556610"/>
            <a:ext cx="326906" cy="326906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grpSp>
        <p:nvGrpSpPr>
          <p:cNvPr id="9" name="Gruppo 15">
            <a:extLst>
              <a:ext uri="{FF2B5EF4-FFF2-40B4-BE49-F238E27FC236}">
                <a16:creationId xmlns:a16="http://schemas.microsoft.com/office/drawing/2014/main" xmlns="" id="{38954EB3-4DFD-4362-9A0C-579E974A5379}"/>
              </a:ext>
            </a:extLst>
          </p:cNvPr>
          <p:cNvGrpSpPr>
            <a:grpSpLocks/>
          </p:cNvGrpSpPr>
          <p:nvPr/>
        </p:nvGrpSpPr>
        <p:grpSpPr bwMode="auto">
          <a:xfrm>
            <a:off x="7317217" y="3168340"/>
            <a:ext cx="3351143" cy="3152409"/>
            <a:chOff x="1007864" y="2555701"/>
            <a:chExt cx="3694112" cy="3475038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xmlns="" id="{5EAE4057-500D-4BDF-A48D-2A0D3FB3F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9952" y="3347789"/>
              <a:ext cx="2088232" cy="18722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xmlns="" id="{7615DE3E-3E80-4F57-9C5F-92DFC9C92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756" y="2925068"/>
              <a:ext cx="2952328" cy="2736304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xmlns="" id="{DDC5D128-F010-4C2F-97FD-A81548530B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732" y="2673040"/>
              <a:ext cx="3384376" cy="324036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xmlns="" id="{97D8A59C-6C40-4FC6-AB87-28F48995B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434" y="3931181"/>
              <a:ext cx="720973" cy="724079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xmlns="" id="{FBC6D355-D026-4747-AABF-5CE730725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864" y="2555701"/>
              <a:ext cx="3694112" cy="347503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2" name="Ovale 12">
            <a:extLst>
              <a:ext uri="{FF2B5EF4-FFF2-40B4-BE49-F238E27FC236}">
                <a16:creationId xmlns:a16="http://schemas.microsoft.com/office/drawing/2014/main" xmlns="" id="{2B222047-C574-472F-9C42-AA42F3B5E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4973" y="4906526"/>
            <a:ext cx="195855" cy="195855"/>
          </a:xfrm>
          <a:prstGeom prst="ellipse">
            <a:avLst/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xmlns="" id="{9A8C845A-2A59-41A5-BAD6-B1A3D6BC1A9E}"/>
              </a:ext>
            </a:extLst>
          </p:cNvPr>
          <p:cNvSpPr/>
          <p:nvPr/>
        </p:nvSpPr>
        <p:spPr>
          <a:xfrm rot="8755611" flipH="1">
            <a:off x="8265306" y="4935841"/>
            <a:ext cx="800928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xmlns="" id="{98006DA4-64BF-4B19-8754-1E1260028624}"/>
              </a:ext>
            </a:extLst>
          </p:cNvPr>
          <p:cNvSpPr/>
          <p:nvPr/>
        </p:nvSpPr>
        <p:spPr>
          <a:xfrm rot="7571362">
            <a:off x="6371242" y="5554609"/>
            <a:ext cx="2464153" cy="1045235"/>
          </a:xfrm>
          <a:prstGeom prst="lightningBol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87618E9-BB63-44A0-9F55-D0BB2E189A39}"/>
              </a:ext>
            </a:extLst>
          </p:cNvPr>
          <p:cNvSpPr/>
          <p:nvPr/>
        </p:nvSpPr>
        <p:spPr>
          <a:xfrm>
            <a:off x="6721643" y="1630278"/>
            <a:ext cx="4632157" cy="412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794" name="Rectangle 1">
            <a:extLst>
              <a:ext uri="{FF2B5EF4-FFF2-40B4-BE49-F238E27FC236}">
                <a16:creationId xmlns:a16="http://schemas.microsoft.com/office/drawing/2014/main" xmlns="" id="{FB8528EA-7EC4-4AD0-88F2-CAF79DDBC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Bohr model of hydrogen</a:t>
            </a: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xmlns="" id="{D8D91BB9-7650-4B90-9303-4A2EE376FF5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 lines that we observe in the spectrum of hydrogen are the result of this process.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The frequency of the light emitted is proportional to the energy difference between the orbits.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Bigger jump = more energy = higher frequency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177" dirty="0"/>
          </a:p>
        </p:txBody>
      </p:sp>
      <p:grpSp>
        <p:nvGrpSpPr>
          <p:cNvPr id="6" name="Gruppo 15">
            <a:extLst>
              <a:ext uri="{FF2B5EF4-FFF2-40B4-BE49-F238E27FC236}">
                <a16:creationId xmlns:a16="http://schemas.microsoft.com/office/drawing/2014/main" xmlns="" id="{C521D033-AECD-4752-B96E-2312FB8E4D36}"/>
              </a:ext>
            </a:extLst>
          </p:cNvPr>
          <p:cNvGrpSpPr>
            <a:grpSpLocks/>
          </p:cNvGrpSpPr>
          <p:nvPr/>
        </p:nvGrpSpPr>
        <p:grpSpPr bwMode="auto">
          <a:xfrm>
            <a:off x="7598039" y="2187623"/>
            <a:ext cx="2678611" cy="2613805"/>
            <a:chOff x="5760392" y="2411685"/>
            <a:chExt cx="4032448" cy="2880320"/>
          </a:xfrm>
        </p:grpSpPr>
        <p:cxnSp>
          <p:nvCxnSpPr>
            <p:cNvPr id="7" name="Connettore 1 10">
              <a:extLst>
                <a:ext uri="{FF2B5EF4-FFF2-40B4-BE49-F238E27FC236}">
                  <a16:creationId xmlns:a16="http://schemas.microsoft.com/office/drawing/2014/main" xmlns="" id="{D42BAD96-BA1A-4079-87D5-11C4733629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392" y="5292005"/>
              <a:ext cx="40324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" name="Connettore 1 11">
              <a:extLst>
                <a:ext uri="{FF2B5EF4-FFF2-40B4-BE49-F238E27FC236}">
                  <a16:creationId xmlns:a16="http://schemas.microsoft.com/office/drawing/2014/main" xmlns="" id="{759CAB1D-819B-4CB8-B64B-D59AE8C1BC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392" y="4067869"/>
              <a:ext cx="40324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" name="Connettore 1 12">
              <a:extLst>
                <a:ext uri="{FF2B5EF4-FFF2-40B4-BE49-F238E27FC236}">
                  <a16:creationId xmlns:a16="http://schemas.microsoft.com/office/drawing/2014/main" xmlns="" id="{D078D359-CD3F-47E5-AE9A-B8278A6BD5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392" y="3275781"/>
              <a:ext cx="40324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Connettore 1 13">
              <a:extLst>
                <a:ext uri="{FF2B5EF4-FFF2-40B4-BE49-F238E27FC236}">
                  <a16:creationId xmlns:a16="http://schemas.microsoft.com/office/drawing/2014/main" xmlns="" id="{320CB90B-12C5-40A7-B1BB-E49F6323E2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392" y="2699717"/>
              <a:ext cx="40324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Connettore 1 14">
              <a:extLst>
                <a:ext uri="{FF2B5EF4-FFF2-40B4-BE49-F238E27FC236}">
                  <a16:creationId xmlns:a16="http://schemas.microsoft.com/office/drawing/2014/main" xmlns="" id="{7C8B1F38-43D2-449E-9C50-794D012158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60392" y="2411685"/>
              <a:ext cx="40324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2" name="Rettangolo 8">
            <a:extLst>
              <a:ext uri="{FF2B5EF4-FFF2-40B4-BE49-F238E27FC236}">
                <a16:creationId xmlns:a16="http://schemas.microsoft.com/office/drawing/2014/main" xmlns="" id="{E43CB11C-6857-4B96-A398-BBA4D83A3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5600" y="2056573"/>
            <a:ext cx="522761" cy="333242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en-US" sz="1089"/>
              <a:t>5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en-US" sz="1089"/>
              <a:t>4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en-US" sz="1089"/>
              <a:t>3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en-US" sz="1089"/>
              <a:t>2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en-US" sz="1089"/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en-US" sz="1089"/>
              <a:t>1</a:t>
            </a:r>
            <a:endParaRPr lang="en-GB" altLang="en-US" sz="1089"/>
          </a:p>
        </p:txBody>
      </p:sp>
      <p:sp>
        <p:nvSpPr>
          <p:cNvPr id="13" name="Freccia in su 17">
            <a:extLst>
              <a:ext uri="{FF2B5EF4-FFF2-40B4-BE49-F238E27FC236}">
                <a16:creationId xmlns:a16="http://schemas.microsoft.com/office/drawing/2014/main" xmlns="" id="{5D999BC5-620E-48AD-98DA-32F479E84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5995" y="2971045"/>
            <a:ext cx="326906" cy="1830384"/>
          </a:xfrm>
          <a:prstGeom prst="upArrow">
            <a:avLst>
              <a:gd name="adj1" fmla="val 50000"/>
              <a:gd name="adj2" fmla="val 50003"/>
            </a:avLst>
          </a:prstGeom>
          <a:solidFill>
            <a:srgbClr val="FFC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15" name="Freccia in giù 19">
            <a:extLst>
              <a:ext uri="{FF2B5EF4-FFF2-40B4-BE49-F238E27FC236}">
                <a16:creationId xmlns:a16="http://schemas.microsoft.com/office/drawing/2014/main" xmlns="" id="{858ED793-CB07-4CC8-B542-0049FFDBB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4612" y="3037290"/>
            <a:ext cx="260660" cy="1697893"/>
          </a:xfrm>
          <a:prstGeom prst="downArrow">
            <a:avLst>
              <a:gd name="adj1" fmla="val 50000"/>
              <a:gd name="adj2" fmla="val 50120"/>
            </a:avLst>
          </a:prstGeom>
          <a:solidFill>
            <a:srgbClr val="C000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1E7EBAE-8B2F-4FF7-96B2-72D7C5A9246B}"/>
              </a:ext>
            </a:extLst>
          </p:cNvPr>
          <p:cNvSpPr txBox="1"/>
          <p:nvPr/>
        </p:nvSpPr>
        <p:spPr>
          <a:xfrm>
            <a:off x="9581041" y="5126475"/>
            <a:ext cx="16836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800" b="1" dirty="0"/>
              <a:t>E = h</a:t>
            </a:r>
            <a:r>
              <a:rPr lang="el-GR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GB" altLang="en-US" sz="2800" b="1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xmlns="" id="{A71878FB-08ED-4D67-9FCB-AEBBD9292D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The spectrum of hydrogen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xmlns="" id="{ABA966A4-A9F7-4457-84CE-0D850C3CF2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477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When we pass an electric current through hydrogen gas and we look at the spectrum we can see bright lines described by Balmer</a:t>
            </a:r>
          </a:p>
          <a:p>
            <a:pPr marL="41477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Physicist Niels Bohr proposed that these lines are caused by the electron moving in the hydrogen atom – but how?</a:t>
            </a:r>
          </a:p>
          <a:p>
            <a:pPr marL="41477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/>
              <a:t>Remember that in the tube: H</a:t>
            </a:r>
            <a:r>
              <a:rPr lang="en-GB" altLang="en-US" sz="2540" baseline="-25000" dirty="0"/>
              <a:t>2</a:t>
            </a:r>
            <a:r>
              <a:rPr lang="en-GB" altLang="en-US" sz="2540" dirty="0"/>
              <a:t> (g) </a:t>
            </a:r>
            <a:r>
              <a:rPr lang="en-GB" altLang="en-US" sz="2540" dirty="0">
                <a:cs typeface="Arial" panose="020B0604020202020204" pitchFamily="34" charset="0"/>
              </a:rPr>
              <a:t>→ 2H (g)</a:t>
            </a:r>
            <a:endParaRPr lang="en-GB" altLang="en-US" sz="254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55529A-F975-4031-89BB-41D66BC8B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551" b="42106"/>
          <a:stretch/>
        </p:blipFill>
        <p:spPr>
          <a:xfrm flipH="1">
            <a:off x="1632285" y="4123654"/>
            <a:ext cx="9144000" cy="146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89723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09D4C7C0-6C58-4A14-AA4C-D1B472F2EF7E}"/>
              </a:ext>
            </a:extLst>
          </p:cNvPr>
          <p:cNvGrpSpPr/>
          <p:nvPr/>
        </p:nvGrpSpPr>
        <p:grpSpPr>
          <a:xfrm>
            <a:off x="6120753" y="2227543"/>
            <a:ext cx="5114245" cy="4493932"/>
            <a:chOff x="6721643" y="1630278"/>
            <a:chExt cx="4632157" cy="412056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8E2F5061-288A-43CD-9DFA-AACDD7796381}"/>
                </a:ext>
              </a:extLst>
            </p:cNvPr>
            <p:cNvGrpSpPr/>
            <p:nvPr/>
          </p:nvGrpSpPr>
          <p:grpSpPr>
            <a:xfrm>
              <a:off x="6721643" y="1630278"/>
              <a:ext cx="4632157" cy="4120565"/>
              <a:chOff x="6721643" y="1630278"/>
              <a:chExt cx="4632157" cy="412056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xmlns="" id="{8A0B6EFE-E4D0-4EEA-8F80-8D1CBF6537F3}"/>
                  </a:ext>
                </a:extLst>
              </p:cNvPr>
              <p:cNvSpPr/>
              <p:nvPr/>
            </p:nvSpPr>
            <p:spPr>
              <a:xfrm>
                <a:off x="6721643" y="1630278"/>
                <a:ext cx="4632157" cy="41205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55" name="Gruppo 15">
                <a:extLst>
                  <a:ext uri="{FF2B5EF4-FFF2-40B4-BE49-F238E27FC236}">
                    <a16:creationId xmlns:a16="http://schemas.microsoft.com/office/drawing/2014/main" xmlns="" id="{987D85FE-F491-414D-893A-1FB14604C2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98039" y="2187623"/>
                <a:ext cx="2678611" cy="2613805"/>
                <a:chOff x="5760392" y="2411685"/>
                <a:chExt cx="4032448" cy="2880320"/>
              </a:xfrm>
            </p:grpSpPr>
            <p:cxnSp>
              <p:nvCxnSpPr>
                <p:cNvPr id="61" name="Connettore 1 10">
                  <a:extLst>
                    <a:ext uri="{FF2B5EF4-FFF2-40B4-BE49-F238E27FC236}">
                      <a16:creationId xmlns:a16="http://schemas.microsoft.com/office/drawing/2014/main" xmlns="" id="{61160C9C-C880-454D-B177-23A35A93B59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60392" y="5292005"/>
                  <a:ext cx="4032448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2" name="Connettore 1 11">
                  <a:extLst>
                    <a:ext uri="{FF2B5EF4-FFF2-40B4-BE49-F238E27FC236}">
                      <a16:creationId xmlns:a16="http://schemas.microsoft.com/office/drawing/2014/main" xmlns="" id="{237BBF57-65F8-44C9-B5B9-EA29DA84016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60392" y="4067869"/>
                  <a:ext cx="4032448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3" name="Connettore 1 12">
                  <a:extLst>
                    <a:ext uri="{FF2B5EF4-FFF2-40B4-BE49-F238E27FC236}">
                      <a16:creationId xmlns:a16="http://schemas.microsoft.com/office/drawing/2014/main" xmlns="" id="{60D6400B-D9EB-43EB-837F-B1C7832F71C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60392" y="3275781"/>
                  <a:ext cx="4032448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4" name="Connettore 1 13">
                  <a:extLst>
                    <a:ext uri="{FF2B5EF4-FFF2-40B4-BE49-F238E27FC236}">
                      <a16:creationId xmlns:a16="http://schemas.microsoft.com/office/drawing/2014/main" xmlns="" id="{270EA4C2-E875-4B9F-B56D-B74F24659C0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60392" y="2699717"/>
                  <a:ext cx="4032448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5" name="Connettore 1 14">
                  <a:extLst>
                    <a:ext uri="{FF2B5EF4-FFF2-40B4-BE49-F238E27FC236}">
                      <a16:creationId xmlns:a16="http://schemas.microsoft.com/office/drawing/2014/main" xmlns="" id="{DE9E331A-5F2F-42E8-BFCF-7C34C1ACA32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60392" y="2411685"/>
                  <a:ext cx="4032448" cy="0"/>
                </a:xfrm>
                <a:prstGeom prst="line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</p:grpSp>
          <p:sp>
            <p:nvSpPr>
              <p:cNvPr id="56" name="Rettangolo 8">
                <a:extLst>
                  <a:ext uri="{FF2B5EF4-FFF2-40B4-BE49-F238E27FC236}">
                    <a16:creationId xmlns:a16="http://schemas.microsoft.com/office/drawing/2014/main" xmlns="" id="{F4A5C37E-122D-4F52-B76B-7AE8FC3E3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0666" y="2056572"/>
                <a:ext cx="522761" cy="312744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it-IT" altLang="en-US" sz="1089" dirty="0"/>
                  <a:t>6</a:t>
                </a:r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it-IT" altLang="en-US" sz="1089" dirty="0"/>
                  <a:t>5</a:t>
                </a:r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it-IT" altLang="en-US" sz="1089" dirty="0"/>
                  <a:t>4</a:t>
                </a:r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it-IT" altLang="en-US" sz="1089" dirty="0"/>
                  <a:t>3</a:t>
                </a:r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it-IT" altLang="en-US" sz="1089" dirty="0"/>
              </a:p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r>
                  <a:rPr lang="it-IT" altLang="en-US" sz="1089" dirty="0"/>
                  <a:t>2</a:t>
                </a:r>
                <a:endParaRPr lang="en-GB" altLang="en-US" sz="1089" dirty="0"/>
              </a:p>
            </p:txBody>
          </p:sp>
          <p:sp>
            <p:nvSpPr>
              <p:cNvPr id="57" name="Freccia in su 17">
                <a:extLst>
                  <a:ext uri="{FF2B5EF4-FFF2-40B4-BE49-F238E27FC236}">
                    <a16:creationId xmlns:a16="http://schemas.microsoft.com/office/drawing/2014/main" xmlns="" id="{B80DF240-3AD9-414A-B496-6562FF95F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81526" y="2187623"/>
                <a:ext cx="326906" cy="2613805"/>
              </a:xfrm>
              <a:prstGeom prst="upArrow">
                <a:avLst>
                  <a:gd name="adj1" fmla="val 50000"/>
                  <a:gd name="adj2" fmla="val 50003"/>
                </a:avLst>
              </a:prstGeom>
              <a:solidFill>
                <a:srgbClr val="FFC00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sz="1633"/>
              </a:p>
            </p:txBody>
          </p:sp>
          <p:sp>
            <p:nvSpPr>
              <p:cNvPr id="58" name="Freccia in giù 18">
                <a:extLst>
                  <a:ext uri="{FF2B5EF4-FFF2-40B4-BE49-F238E27FC236}">
                    <a16:creationId xmlns:a16="http://schemas.microsoft.com/office/drawing/2014/main" xmlns="" id="{8E9066D8-A078-451B-8292-15A258C9E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4252" y="3722783"/>
                <a:ext cx="260661" cy="1095013"/>
              </a:xfrm>
              <a:prstGeom prst="downArrow">
                <a:avLst>
                  <a:gd name="adj1" fmla="val 50000"/>
                  <a:gd name="adj2" fmla="val 50092"/>
                </a:avLst>
              </a:prstGeom>
              <a:solidFill>
                <a:srgbClr val="C0000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sz="1633"/>
              </a:p>
            </p:txBody>
          </p:sp>
          <p:sp>
            <p:nvSpPr>
              <p:cNvPr id="59" name="Freccia in giù 19">
                <a:extLst>
                  <a:ext uri="{FF2B5EF4-FFF2-40B4-BE49-F238E27FC236}">
                    <a16:creationId xmlns:a16="http://schemas.microsoft.com/office/drawing/2014/main" xmlns="" id="{2D163B2F-092D-427F-9C61-FB9BF054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7061" y="2970884"/>
                <a:ext cx="356194" cy="1830543"/>
              </a:xfrm>
              <a:prstGeom prst="downArrow">
                <a:avLst>
                  <a:gd name="adj1" fmla="val 50000"/>
                  <a:gd name="adj2" fmla="val 50120"/>
                </a:avLst>
              </a:prstGeom>
              <a:solidFill>
                <a:srgbClr val="00B05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sz="1633"/>
              </a:p>
            </p:txBody>
          </p:sp>
          <p:sp>
            <p:nvSpPr>
              <p:cNvPr id="60" name="Freccia in giù 20">
                <a:extLst>
                  <a:ext uri="{FF2B5EF4-FFF2-40B4-BE49-F238E27FC236}">
                    <a16:creationId xmlns:a16="http://schemas.microsoft.com/office/drawing/2014/main" xmlns="" id="{E932CAC0-C732-440C-8D6C-C2CE2738E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708" y="2449003"/>
                <a:ext cx="326906" cy="2336049"/>
              </a:xfrm>
              <a:prstGeom prst="downArrow">
                <a:avLst>
                  <a:gd name="adj1" fmla="val 50000"/>
                  <a:gd name="adj2" fmla="val 49941"/>
                </a:avLst>
              </a:prstGeom>
              <a:solidFill>
                <a:srgbClr val="0070C0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sz="1633"/>
              </a:p>
            </p:txBody>
          </p:sp>
        </p:grpSp>
        <p:sp>
          <p:nvSpPr>
            <p:cNvPr id="53" name="Freccia in giù 20">
              <a:extLst>
                <a:ext uri="{FF2B5EF4-FFF2-40B4-BE49-F238E27FC236}">
                  <a16:creationId xmlns:a16="http://schemas.microsoft.com/office/drawing/2014/main" xmlns="" id="{711A19DB-A2D2-4FED-ACF4-47B2A4A9D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0387" y="2178705"/>
              <a:ext cx="326906" cy="2606347"/>
            </a:xfrm>
            <a:prstGeom prst="downArrow">
              <a:avLst>
                <a:gd name="adj1" fmla="val 50000"/>
                <a:gd name="adj2" fmla="val 49941"/>
              </a:avLst>
            </a:prstGeom>
            <a:solidFill>
              <a:srgbClr val="9966FF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154862-F5F9-4911-BAC0-41A26C5EC19C}"/>
              </a:ext>
            </a:extLst>
          </p:cNvPr>
          <p:cNvSpPr/>
          <p:nvPr/>
        </p:nvSpPr>
        <p:spPr>
          <a:xfrm>
            <a:off x="986589" y="2222186"/>
            <a:ext cx="5198311" cy="4499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866" name="Rectangle 1">
            <a:extLst>
              <a:ext uri="{FF2B5EF4-FFF2-40B4-BE49-F238E27FC236}">
                <a16:creationId xmlns:a16="http://schemas.microsoft.com/office/drawing/2014/main" xmlns="" id="{D3AC6116-0E36-4D8E-BF97-049478726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Bohr’s model</a:t>
            </a:r>
          </a:p>
        </p:txBody>
      </p:sp>
      <p:sp>
        <p:nvSpPr>
          <p:cNvPr id="36869" name="TextBox 1">
            <a:extLst>
              <a:ext uri="{FF2B5EF4-FFF2-40B4-BE49-F238E27FC236}">
                <a16:creationId xmlns:a16="http://schemas.microsoft.com/office/drawing/2014/main" xmlns="" id="{2A11A01A-5348-4FC0-9FA2-22CE3774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463" y="2540451"/>
            <a:ext cx="679994" cy="32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33"/>
              <a:t>orbits</a:t>
            </a:r>
          </a:p>
        </p:txBody>
      </p:sp>
      <p:grpSp>
        <p:nvGrpSpPr>
          <p:cNvPr id="36871" name="Group 16">
            <a:extLst>
              <a:ext uri="{FF2B5EF4-FFF2-40B4-BE49-F238E27FC236}">
                <a16:creationId xmlns:a16="http://schemas.microsoft.com/office/drawing/2014/main" xmlns="" id="{AE6DBECC-498A-4B6E-83D6-1AA91CDF4BE9}"/>
              </a:ext>
            </a:extLst>
          </p:cNvPr>
          <p:cNvGrpSpPr>
            <a:grpSpLocks/>
          </p:cNvGrpSpPr>
          <p:nvPr/>
        </p:nvGrpSpPr>
        <p:grpSpPr bwMode="auto">
          <a:xfrm>
            <a:off x="1915352" y="2819832"/>
            <a:ext cx="3351144" cy="3283459"/>
            <a:chOff x="431800" y="3108337"/>
            <a:chExt cx="3693762" cy="3619636"/>
          </a:xfrm>
        </p:grpSpPr>
        <p:sp>
          <p:nvSpPr>
            <p:cNvPr id="36884" name="Oval 6">
              <a:extLst>
                <a:ext uri="{FF2B5EF4-FFF2-40B4-BE49-F238E27FC236}">
                  <a16:creationId xmlns:a16="http://schemas.microsoft.com/office/drawing/2014/main" xmlns="" id="{D5A622A8-D538-44AA-ADD6-C53CE27EB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609" y="4306087"/>
              <a:ext cx="1296144" cy="122413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6885" name="Oval 11">
              <a:extLst>
                <a:ext uri="{FF2B5EF4-FFF2-40B4-BE49-F238E27FC236}">
                  <a16:creationId xmlns:a16="http://schemas.microsoft.com/office/drawing/2014/main" xmlns="" id="{7851E943-86E2-4380-B133-9726D7B52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187" y="3995861"/>
              <a:ext cx="1906989" cy="184458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6886" name="Oval 12">
              <a:extLst>
                <a:ext uri="{FF2B5EF4-FFF2-40B4-BE49-F238E27FC236}">
                  <a16:creationId xmlns:a16="http://schemas.microsoft.com/office/drawing/2014/main" xmlns="" id="{51580346-69C2-4663-B95E-6FF66A392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6925" y="3698211"/>
              <a:ext cx="2503513" cy="243988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6887" name="Oval 13">
              <a:extLst>
                <a:ext uri="{FF2B5EF4-FFF2-40B4-BE49-F238E27FC236}">
                  <a16:creationId xmlns:a16="http://schemas.microsoft.com/office/drawing/2014/main" xmlns="" id="{A6B2773C-2AED-48D2-8CE3-C2302412D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28" y="3414371"/>
              <a:ext cx="3189706" cy="300756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6888" name="Oval 14">
              <a:extLst>
                <a:ext uri="{FF2B5EF4-FFF2-40B4-BE49-F238E27FC236}">
                  <a16:creationId xmlns:a16="http://schemas.microsoft.com/office/drawing/2014/main" xmlns="" id="{E1E666BA-5ECC-4B1A-A122-2EA8B4FDD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229" y="4541051"/>
              <a:ext cx="720905" cy="75420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6889" name="Oval 15">
              <a:extLst>
                <a:ext uri="{FF2B5EF4-FFF2-40B4-BE49-F238E27FC236}">
                  <a16:creationId xmlns:a16="http://schemas.microsoft.com/office/drawing/2014/main" xmlns="" id="{68C95276-59CB-41E4-A24B-2DFFEBBBC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3108337"/>
              <a:ext cx="3693762" cy="3619636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cxnSp>
        <p:nvCxnSpPr>
          <p:cNvPr id="36872" name="Straight Arrow Connector 18">
            <a:extLst>
              <a:ext uri="{FF2B5EF4-FFF2-40B4-BE49-F238E27FC236}">
                <a16:creationId xmlns:a16="http://schemas.microsoft.com/office/drawing/2014/main" xmlns="" id="{042A34E8-F89B-42B8-8F1A-78C3CDC79654}"/>
              </a:ext>
            </a:extLst>
          </p:cNvPr>
          <p:cNvCxnSpPr>
            <a:cxnSpLocks noChangeShapeType="1"/>
            <a:stCxn id="36884" idx="0"/>
            <a:endCxn id="36888" idx="0"/>
          </p:cNvCxnSpPr>
          <p:nvPr/>
        </p:nvCxnSpPr>
        <p:spPr bwMode="auto">
          <a:xfrm>
            <a:off x="3590204" y="3905678"/>
            <a:ext cx="0" cy="21457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3" name="Straight Arrow Connector 20">
            <a:extLst>
              <a:ext uri="{FF2B5EF4-FFF2-40B4-BE49-F238E27FC236}">
                <a16:creationId xmlns:a16="http://schemas.microsoft.com/office/drawing/2014/main" xmlns="" id="{C239436D-3EAB-4E0A-AA61-83310E97622C}"/>
              </a:ext>
            </a:extLst>
          </p:cNvPr>
          <p:cNvCxnSpPr>
            <a:cxnSpLocks noChangeShapeType="1"/>
            <a:stCxn id="36885" idx="7"/>
            <a:endCxn id="36888" idx="7"/>
          </p:cNvCxnSpPr>
          <p:nvPr/>
        </p:nvCxnSpPr>
        <p:spPr bwMode="auto">
          <a:xfrm flipH="1">
            <a:off x="3822061" y="3869676"/>
            <a:ext cx="380190" cy="34994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4" name="Straight Arrow Connector 22">
            <a:extLst>
              <a:ext uri="{FF2B5EF4-FFF2-40B4-BE49-F238E27FC236}">
                <a16:creationId xmlns:a16="http://schemas.microsoft.com/office/drawing/2014/main" xmlns="" id="{52505279-5CCF-49FB-8A07-108BB735DC0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937271" y="4461562"/>
            <a:ext cx="789182" cy="0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75" name="Straight Arrow Connector 25">
            <a:extLst>
              <a:ext uri="{FF2B5EF4-FFF2-40B4-BE49-F238E27FC236}">
                <a16:creationId xmlns:a16="http://schemas.microsoft.com/office/drawing/2014/main" xmlns="" id="{095501C3-0616-470C-ABB5-C265B62D6760}"/>
              </a:ext>
            </a:extLst>
          </p:cNvPr>
          <p:cNvCxnSpPr>
            <a:cxnSpLocks noChangeShapeType="1"/>
            <a:stCxn id="36887" idx="5"/>
            <a:endCxn id="36888" idx="5"/>
          </p:cNvCxnSpPr>
          <p:nvPr/>
        </p:nvCxnSpPr>
        <p:spPr bwMode="auto">
          <a:xfrm flipH="1" flipV="1">
            <a:off x="3822062" y="4703501"/>
            <a:ext cx="792062" cy="722937"/>
          </a:xfrm>
          <a:prstGeom prst="straightConnector1">
            <a:avLst/>
          </a:prstGeom>
          <a:noFill/>
          <a:ln w="38100" algn="ctr">
            <a:solidFill>
              <a:srgbClr val="7030A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6" name="Oval 29">
            <a:extLst>
              <a:ext uri="{FF2B5EF4-FFF2-40B4-BE49-F238E27FC236}">
                <a16:creationId xmlns:a16="http://schemas.microsoft.com/office/drawing/2014/main" xmlns="" id="{D19030BB-01A0-491E-B7D6-A3B409AC4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71" y="4303149"/>
            <a:ext cx="326906" cy="3168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sp>
        <p:nvSpPr>
          <p:cNvPr id="36877" name="TextBox 52224">
            <a:extLst>
              <a:ext uri="{FF2B5EF4-FFF2-40B4-BE49-F238E27FC236}">
                <a16:creationId xmlns:a16="http://schemas.microsoft.com/office/drawing/2014/main" xmlns="" id="{571094B7-0726-434F-B897-A66DF906F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224" y="4344656"/>
            <a:ext cx="2574668" cy="248209"/>
          </a:xfrm>
          <a:prstGeom prst="rect">
            <a:avLst/>
          </a:prstGeom>
          <a:solidFill>
            <a:schemeClr val="bg1">
              <a:alpha val="6588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089" dirty="0"/>
              <a:t>n =          6        5       4     3      2     1</a:t>
            </a:r>
          </a:p>
        </p:txBody>
      </p:sp>
      <p:cxnSp>
        <p:nvCxnSpPr>
          <p:cNvPr id="36878" name="Straight Arrow Connector 52227">
            <a:extLst>
              <a:ext uri="{FF2B5EF4-FFF2-40B4-BE49-F238E27FC236}">
                <a16:creationId xmlns:a16="http://schemas.microsoft.com/office/drawing/2014/main" xmlns="" id="{8EF3F553-0D45-4E70-AA4A-C0E13C7588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42257" y="2857275"/>
            <a:ext cx="213137" cy="3758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879" name="Oval 38">
            <a:extLst>
              <a:ext uri="{FF2B5EF4-FFF2-40B4-BE49-F238E27FC236}">
                <a16:creationId xmlns:a16="http://schemas.microsoft.com/office/drawing/2014/main" xmlns="" id="{8ACEC23B-AF72-4A60-B8BB-D53DDA375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398" y="4392436"/>
            <a:ext cx="131051" cy="138251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cxnSp>
        <p:nvCxnSpPr>
          <p:cNvPr id="36880" name="Straight Arrow Connector 52229">
            <a:extLst>
              <a:ext uri="{FF2B5EF4-FFF2-40B4-BE49-F238E27FC236}">
                <a16:creationId xmlns:a16="http://schemas.microsoft.com/office/drawing/2014/main" xmlns="" id="{4DC33F0E-8573-4975-BD4F-50FDB752E47A}"/>
              </a:ext>
            </a:extLst>
          </p:cNvPr>
          <p:cNvCxnSpPr>
            <a:cxnSpLocks noChangeShapeType="1"/>
            <a:stCxn id="13" idx="1"/>
          </p:cNvCxnSpPr>
          <p:nvPr/>
        </p:nvCxnSpPr>
        <p:spPr bwMode="auto">
          <a:xfrm flipH="1">
            <a:off x="4327560" y="2959676"/>
            <a:ext cx="626243" cy="81842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6883" name="Straight Arrow Connector 52234">
            <a:extLst>
              <a:ext uri="{FF2B5EF4-FFF2-40B4-BE49-F238E27FC236}">
                <a16:creationId xmlns:a16="http://schemas.microsoft.com/office/drawing/2014/main" xmlns="" id="{2FFE7A11-805F-4ED6-A3A8-75DCAEA006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94608" y="3337071"/>
            <a:ext cx="1677778" cy="78241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847194-356B-4A0D-8927-D00F1D7C05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360437" y="582502"/>
            <a:ext cx="7137919" cy="93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87418F-4519-446D-ACA3-A01D4D41FF60}"/>
              </a:ext>
            </a:extLst>
          </p:cNvPr>
          <p:cNvSpPr txBox="1"/>
          <p:nvPr/>
        </p:nvSpPr>
        <p:spPr>
          <a:xfrm>
            <a:off x="4524375" y="1013363"/>
            <a:ext cx="49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2024A8-4BCA-4A8C-8A17-40354AA044B7}"/>
              </a:ext>
            </a:extLst>
          </p:cNvPr>
          <p:cNvSpPr txBox="1"/>
          <p:nvPr/>
        </p:nvSpPr>
        <p:spPr>
          <a:xfrm>
            <a:off x="11018691" y="1009353"/>
            <a:ext cx="70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violet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E0E4E146-DE3A-4283-88B2-EDD0F71F00B3}"/>
              </a:ext>
            </a:extLst>
          </p:cNvPr>
          <p:cNvCxnSpPr>
            <a:cxnSpLocks/>
            <a:endCxn id="53" idx="0"/>
          </p:cNvCxnSpPr>
          <p:nvPr/>
        </p:nvCxnSpPr>
        <p:spPr>
          <a:xfrm flipH="1">
            <a:off x="9810786" y="1572698"/>
            <a:ext cx="806858" cy="1252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DFE60F75-8281-4E5A-BF42-14BB1704E7E1}"/>
              </a:ext>
            </a:extLst>
          </p:cNvPr>
          <p:cNvCxnSpPr>
            <a:cxnSpLocks/>
          </p:cNvCxnSpPr>
          <p:nvPr/>
        </p:nvCxnSpPr>
        <p:spPr>
          <a:xfrm flipH="1">
            <a:off x="9254260" y="1630225"/>
            <a:ext cx="837823" cy="1236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09C126DB-9AB8-4562-A3F7-079B98C4D6E2}"/>
              </a:ext>
            </a:extLst>
          </p:cNvPr>
          <p:cNvCxnSpPr>
            <a:cxnSpLocks/>
          </p:cNvCxnSpPr>
          <p:nvPr/>
        </p:nvCxnSpPr>
        <p:spPr>
          <a:xfrm>
            <a:off x="5692893" y="1612484"/>
            <a:ext cx="2153096" cy="12073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CFD4840F-DC1F-49FC-AE5D-AF2BD13EE885}"/>
              </a:ext>
            </a:extLst>
          </p:cNvPr>
          <p:cNvCxnSpPr>
            <a:cxnSpLocks/>
          </p:cNvCxnSpPr>
          <p:nvPr/>
        </p:nvCxnSpPr>
        <p:spPr>
          <a:xfrm flipH="1">
            <a:off x="8670479" y="1700613"/>
            <a:ext cx="421536" cy="11192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81BDB5E-EA67-4933-ABFF-2B69A818DC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3" t="22303" r="19446" b="42892"/>
          <a:stretch/>
        </p:blipFill>
        <p:spPr>
          <a:xfrm flipH="1">
            <a:off x="4360435" y="377287"/>
            <a:ext cx="7137919" cy="643311"/>
          </a:xfrm>
          <a:prstGeom prst="rect">
            <a:avLst/>
          </a:prstGeom>
        </p:spPr>
      </p:pic>
      <p:sp>
        <p:nvSpPr>
          <p:cNvPr id="13" name="TextBox 52230">
            <a:extLst>
              <a:ext uri="{FF2B5EF4-FFF2-40B4-BE49-F238E27FC236}">
                <a16:creationId xmlns:a16="http://schemas.microsoft.com/office/drawing/2014/main" xmlns="" id="{7E75BF94-4630-40CF-A2D5-2DE41D190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803" y="2398240"/>
            <a:ext cx="2182149" cy="1122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dirty="0"/>
              <a:t>Excited electron falls from level 4 back to level 2 emitting visible light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xmlns="" id="{D0CF5F2C-EEB6-4D3D-BD21-DF1E4AEDDF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The </a:t>
            </a:r>
            <a:r>
              <a:rPr lang="en-GB" altLang="en-US" i="1" dirty="0"/>
              <a:t>full</a:t>
            </a:r>
            <a:r>
              <a:rPr lang="en-GB" altLang="en-US" dirty="0"/>
              <a:t> spectrum of hydrogen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xmlns="" id="{6F61AAB6-40FF-4553-82C3-19FAA2BC20D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There is another series discovered by Lyman in the violet part of the spectrum (higher energy) caused by transitions to the lowest orbit (first orbit).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There are other series each corresponding to transitions to increasingly higher orbits. 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400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800" dirty="0"/>
              <a:t>http://1.bp.blogspot.com/_nxSb3loAy3A/TGedfwHgN8I/AAAAAAAAAN8/JhEss5aeCE8/s1600/h-atom.gif</a:t>
            </a:r>
            <a:endParaRPr lang="en-GB" alt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B6A06E-3A0D-4C3B-B64B-DCBFE98B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4" t="12790" r="13668"/>
          <a:stretch/>
        </p:blipFill>
        <p:spPr>
          <a:xfrm>
            <a:off x="6385408" y="1336115"/>
            <a:ext cx="5311291" cy="4932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EA75EA-2D0F-4271-B792-16789F4D3518}"/>
              </a:ext>
            </a:extLst>
          </p:cNvPr>
          <p:cNvSpPr/>
          <p:nvPr/>
        </p:nvSpPr>
        <p:spPr>
          <a:xfrm>
            <a:off x="8267700" y="4546600"/>
            <a:ext cx="901700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visible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B68A274-9EFA-4785-A806-C1FEF6A5ABD1}"/>
              </a:ext>
            </a:extLst>
          </p:cNvPr>
          <p:cNvSpPr/>
          <p:nvPr/>
        </p:nvSpPr>
        <p:spPr>
          <a:xfrm>
            <a:off x="9423400" y="3656273"/>
            <a:ext cx="901700" cy="292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IR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olo 1">
            <a:extLst>
              <a:ext uri="{FF2B5EF4-FFF2-40B4-BE49-F238E27FC236}">
                <a16:creationId xmlns:a16="http://schemas.microsoft.com/office/drawing/2014/main" xmlns="" id="{25353A15-72E9-46D4-9026-98206C07EF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Why do we see more than one line?</a:t>
            </a:r>
          </a:p>
        </p:txBody>
      </p:sp>
      <p:sp>
        <p:nvSpPr>
          <p:cNvPr id="35843" name="Segnaposto contenuto 2">
            <a:extLst>
              <a:ext uri="{FF2B5EF4-FFF2-40B4-BE49-F238E27FC236}">
                <a16:creationId xmlns:a16="http://schemas.microsoft.com/office/drawing/2014/main" xmlns="" id="{D99CF4D3-FD09-4BE6-8C62-608D9E982E2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When the hydrogen atom absorbs an amount of energy corresponding to the difference between </a:t>
            </a:r>
            <a:r>
              <a:rPr lang="en-GB" altLang="en-US" sz="2177" i="1" dirty="0"/>
              <a:t>n</a:t>
            </a:r>
            <a:r>
              <a:rPr lang="en-GB" altLang="en-US" sz="2177" dirty="0"/>
              <a:t>=1 and some higher value of </a:t>
            </a:r>
            <a:r>
              <a:rPr lang="en-GB" altLang="en-US" sz="2177" i="1" dirty="0"/>
              <a:t>n</a:t>
            </a:r>
            <a:r>
              <a:rPr lang="en-GB" altLang="en-US" sz="2177" dirty="0"/>
              <a:t>, the atom is in an excited state.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Excited states quickly decay to the ground state but not necessarily in a single transition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i="1" dirty="0"/>
              <a:t>E.g. </a:t>
            </a:r>
            <a:r>
              <a:rPr lang="en-GB" altLang="en-US" sz="2177" dirty="0"/>
              <a:t>The </a:t>
            </a:r>
            <a:r>
              <a:rPr lang="en-GB" altLang="en-US" sz="2177" i="1" dirty="0"/>
              <a:t>n</a:t>
            </a:r>
            <a:r>
              <a:rPr lang="en-GB" altLang="en-US" sz="2177" dirty="0"/>
              <a:t>=1→3 excitation can give </a:t>
            </a:r>
            <a:r>
              <a:rPr lang="en-GB" altLang="en-US" sz="2177" b="1" i="1" dirty="0"/>
              <a:t>three emission lines:</a:t>
            </a:r>
            <a:r>
              <a:rPr lang="en-GB" altLang="en-US" sz="2177" dirty="0"/>
              <a:t> </a:t>
            </a:r>
            <a:r>
              <a:rPr lang="en-GB" altLang="en-US" sz="2177" i="1" dirty="0"/>
              <a:t>n</a:t>
            </a:r>
            <a:r>
              <a:rPr lang="en-GB" altLang="en-US" sz="2177" dirty="0"/>
              <a:t>=3→1, </a:t>
            </a:r>
            <a:r>
              <a:rPr lang="en-GB" altLang="en-US" sz="2177" i="1" dirty="0"/>
              <a:t>n</a:t>
            </a:r>
            <a:r>
              <a:rPr lang="en-GB" altLang="en-US" sz="2177" dirty="0"/>
              <a:t>=3→2, and </a:t>
            </a:r>
            <a:r>
              <a:rPr lang="en-GB" altLang="en-US" sz="2177" i="1" dirty="0"/>
              <a:t>n</a:t>
            </a:r>
            <a:r>
              <a:rPr lang="en-GB" altLang="en-US" sz="2177" dirty="0"/>
              <a:t>=2→1.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There are many atoms of hydrogen in the gas – each in a different state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FB4480-18A9-4A6D-BCA8-39B43CCC0B5B}"/>
              </a:ext>
            </a:extLst>
          </p:cNvPr>
          <p:cNvGrpSpPr/>
          <p:nvPr/>
        </p:nvGrpSpPr>
        <p:grpSpPr>
          <a:xfrm>
            <a:off x="6721643" y="1630278"/>
            <a:ext cx="4632157" cy="4120565"/>
            <a:chOff x="6721643" y="1630278"/>
            <a:chExt cx="4632157" cy="412056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65272DF-D28A-4279-9909-AD52B68CB384}"/>
                </a:ext>
              </a:extLst>
            </p:cNvPr>
            <p:cNvSpPr/>
            <p:nvPr/>
          </p:nvSpPr>
          <p:spPr>
            <a:xfrm>
              <a:off x="6721643" y="1630278"/>
              <a:ext cx="4632157" cy="4120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5845" name="Gruppo 15">
              <a:extLst>
                <a:ext uri="{FF2B5EF4-FFF2-40B4-BE49-F238E27FC236}">
                  <a16:creationId xmlns:a16="http://schemas.microsoft.com/office/drawing/2014/main" xmlns="" id="{F611BC8A-9325-4FF9-A1F4-9103655DB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8039" y="2187623"/>
              <a:ext cx="2678611" cy="2613805"/>
              <a:chOff x="5760392" y="2411685"/>
              <a:chExt cx="4032448" cy="2880320"/>
            </a:xfrm>
          </p:grpSpPr>
          <p:cxnSp>
            <p:nvCxnSpPr>
              <p:cNvPr id="35851" name="Connettore 1 10">
                <a:extLst>
                  <a:ext uri="{FF2B5EF4-FFF2-40B4-BE49-F238E27FC236}">
                    <a16:creationId xmlns:a16="http://schemas.microsoft.com/office/drawing/2014/main" xmlns="" id="{3B64D664-AF3B-4D3C-BCD8-6712B06D977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5292005"/>
                <a:ext cx="403244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852" name="Connettore 1 11">
                <a:extLst>
                  <a:ext uri="{FF2B5EF4-FFF2-40B4-BE49-F238E27FC236}">
                    <a16:creationId xmlns:a16="http://schemas.microsoft.com/office/drawing/2014/main" xmlns="" id="{D32225D4-099A-4D9F-969A-861ADF24C7D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4067869"/>
                <a:ext cx="403244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853" name="Connettore 1 12">
                <a:extLst>
                  <a:ext uri="{FF2B5EF4-FFF2-40B4-BE49-F238E27FC236}">
                    <a16:creationId xmlns:a16="http://schemas.microsoft.com/office/drawing/2014/main" xmlns="" id="{C11B3862-02EA-4127-B85D-707311EE66C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3275781"/>
                <a:ext cx="403244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854" name="Connettore 1 13">
                <a:extLst>
                  <a:ext uri="{FF2B5EF4-FFF2-40B4-BE49-F238E27FC236}">
                    <a16:creationId xmlns:a16="http://schemas.microsoft.com/office/drawing/2014/main" xmlns="" id="{271DAA73-E43D-4A65-BDE3-0B563B89108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2699717"/>
                <a:ext cx="403244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35855" name="Connettore 1 14">
                <a:extLst>
                  <a:ext uri="{FF2B5EF4-FFF2-40B4-BE49-F238E27FC236}">
                    <a16:creationId xmlns:a16="http://schemas.microsoft.com/office/drawing/2014/main" xmlns="" id="{D8685CD7-7B11-4E23-8848-AD6DFFEF9CA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2411685"/>
                <a:ext cx="403244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35846" name="Rettangolo 8">
              <a:extLst>
                <a:ext uri="{FF2B5EF4-FFF2-40B4-BE49-F238E27FC236}">
                  <a16:creationId xmlns:a16="http://schemas.microsoft.com/office/drawing/2014/main" xmlns="" id="{9C89BFD9-BEE3-49BA-A788-2C19439D9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5600" y="2056573"/>
              <a:ext cx="522761" cy="33324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5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4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3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2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1</a:t>
              </a:r>
              <a:endParaRPr lang="en-GB" altLang="en-US" sz="1089"/>
            </a:p>
          </p:txBody>
        </p:sp>
        <p:sp>
          <p:nvSpPr>
            <p:cNvPr id="35847" name="Freccia in su 17">
              <a:extLst>
                <a:ext uri="{FF2B5EF4-FFF2-40B4-BE49-F238E27FC236}">
                  <a16:creationId xmlns:a16="http://schemas.microsoft.com/office/drawing/2014/main" xmlns="" id="{957DC382-0CBF-423A-BB33-4936E451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5995" y="2971045"/>
              <a:ext cx="326906" cy="1830384"/>
            </a:xfrm>
            <a:prstGeom prst="upArrow">
              <a:avLst>
                <a:gd name="adj1" fmla="val 50000"/>
                <a:gd name="adj2" fmla="val 50003"/>
              </a:avLst>
            </a:prstGeom>
            <a:solidFill>
              <a:srgbClr val="FFC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5848" name="Freccia in giù 18">
              <a:extLst>
                <a:ext uri="{FF2B5EF4-FFF2-40B4-BE49-F238E27FC236}">
                  <a16:creationId xmlns:a16="http://schemas.microsoft.com/office/drawing/2014/main" xmlns="" id="{40B0B6FF-C941-4733-8521-6E79C8C74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7373" y="3037290"/>
              <a:ext cx="260661" cy="587566"/>
            </a:xfrm>
            <a:prstGeom prst="downArrow">
              <a:avLst>
                <a:gd name="adj1" fmla="val 50000"/>
                <a:gd name="adj2" fmla="val 50092"/>
              </a:avLst>
            </a:prstGeom>
            <a:solidFill>
              <a:srgbClr val="C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5849" name="Freccia in giù 19">
              <a:extLst>
                <a:ext uri="{FF2B5EF4-FFF2-40B4-BE49-F238E27FC236}">
                  <a16:creationId xmlns:a16="http://schemas.microsoft.com/office/drawing/2014/main" xmlns="" id="{67236BEE-1ACA-4FBF-870E-ABF790186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4612" y="3037290"/>
              <a:ext cx="260660" cy="1697893"/>
            </a:xfrm>
            <a:prstGeom prst="downArrow">
              <a:avLst>
                <a:gd name="adj1" fmla="val 50000"/>
                <a:gd name="adj2" fmla="val 50120"/>
              </a:avLst>
            </a:prstGeom>
            <a:solidFill>
              <a:srgbClr val="C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35850" name="Freccia in giù 20">
              <a:extLst>
                <a:ext uri="{FF2B5EF4-FFF2-40B4-BE49-F238E27FC236}">
                  <a16:creationId xmlns:a16="http://schemas.microsoft.com/office/drawing/2014/main" xmlns="" id="{1C3FABF2-23D6-4A66-BF56-1C71F9663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8694" y="3691100"/>
              <a:ext cx="326906" cy="1110328"/>
            </a:xfrm>
            <a:prstGeom prst="downArrow">
              <a:avLst>
                <a:gd name="adj1" fmla="val 50000"/>
                <a:gd name="adj2" fmla="val 49941"/>
              </a:avLst>
            </a:prstGeom>
            <a:solidFill>
              <a:srgbClr val="C0000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90F8225-72D7-4F3F-AE11-4FB7259EC09D}"/>
              </a:ext>
            </a:extLst>
          </p:cNvPr>
          <p:cNvSpPr txBox="1"/>
          <p:nvPr/>
        </p:nvSpPr>
        <p:spPr>
          <a:xfrm>
            <a:off x="6971587" y="2554380"/>
            <a:ext cx="2325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dirty="0">
                <a:solidFill>
                  <a:srgbClr val="FF0000"/>
                </a:solidFill>
              </a:rPr>
              <a:t>excited state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BBD99F-A33B-4D03-9AB0-A8F154E1DE99}"/>
              </a:ext>
            </a:extLst>
          </p:cNvPr>
          <p:cNvSpPr txBox="1"/>
          <p:nvPr/>
        </p:nvSpPr>
        <p:spPr>
          <a:xfrm>
            <a:off x="7056555" y="4864379"/>
            <a:ext cx="2325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dirty="0">
                <a:solidFill>
                  <a:srgbClr val="FF0000"/>
                </a:solidFill>
              </a:rPr>
              <a:t>ground state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7DC98-DF18-48DE-8E36-2C6467FE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Why do we see more than one line?</a:t>
            </a:r>
            <a:endParaRPr lang="it-I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6864873-67AC-485C-8AC2-F74B82A8F50E}"/>
              </a:ext>
            </a:extLst>
          </p:cNvPr>
          <p:cNvGrpSpPr/>
          <p:nvPr/>
        </p:nvGrpSpPr>
        <p:grpSpPr>
          <a:xfrm>
            <a:off x="838200" y="1889770"/>
            <a:ext cx="10807700" cy="4120565"/>
            <a:chOff x="6721643" y="1630278"/>
            <a:chExt cx="4632157" cy="41205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BF6B883C-0215-4BCA-A7B7-89B592B4FCBD}"/>
                </a:ext>
              </a:extLst>
            </p:cNvPr>
            <p:cNvSpPr/>
            <p:nvPr/>
          </p:nvSpPr>
          <p:spPr>
            <a:xfrm>
              <a:off x="6721643" y="1630278"/>
              <a:ext cx="4632157" cy="4120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7" name="Gruppo 15">
              <a:extLst>
                <a:ext uri="{FF2B5EF4-FFF2-40B4-BE49-F238E27FC236}">
                  <a16:creationId xmlns:a16="http://schemas.microsoft.com/office/drawing/2014/main" xmlns="" id="{88FDD8DE-9513-4489-A11A-109B95522A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98039" y="2149523"/>
              <a:ext cx="3293089" cy="2601105"/>
              <a:chOff x="5760392" y="2369700"/>
              <a:chExt cx="4957499" cy="2866325"/>
            </a:xfrm>
          </p:grpSpPr>
          <p:cxnSp>
            <p:nvCxnSpPr>
              <p:cNvPr id="13" name="Connettore 1 10">
                <a:extLst>
                  <a:ext uri="{FF2B5EF4-FFF2-40B4-BE49-F238E27FC236}">
                    <a16:creationId xmlns:a16="http://schemas.microsoft.com/office/drawing/2014/main" xmlns="" id="{18AB7F97-CCEC-4D35-A366-3047F2FC09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5236025"/>
                <a:ext cx="495749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4" name="Connettore 1 11">
                <a:extLst>
                  <a:ext uri="{FF2B5EF4-FFF2-40B4-BE49-F238E27FC236}">
                    <a16:creationId xmlns:a16="http://schemas.microsoft.com/office/drawing/2014/main" xmlns="" id="{5B42570D-1FAE-4972-A9D4-6271CDBB01A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3885935"/>
                <a:ext cx="495749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5" name="Connettore 1 12">
                <a:extLst>
                  <a:ext uri="{FF2B5EF4-FFF2-40B4-BE49-F238E27FC236}">
                    <a16:creationId xmlns:a16="http://schemas.microsoft.com/office/drawing/2014/main" xmlns="" id="{E42F8B1D-D88A-4D7B-BA56-B1ABDE3B87A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3275782"/>
                <a:ext cx="495749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6" name="Connettore 1 13">
                <a:extLst>
                  <a:ext uri="{FF2B5EF4-FFF2-40B4-BE49-F238E27FC236}">
                    <a16:creationId xmlns:a16="http://schemas.microsoft.com/office/drawing/2014/main" xmlns="" id="{FDD9736B-3611-4BA8-9351-F0576212ECD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2769692"/>
                <a:ext cx="495749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7" name="Connettore 1 14">
                <a:extLst>
                  <a:ext uri="{FF2B5EF4-FFF2-40B4-BE49-F238E27FC236}">
                    <a16:creationId xmlns:a16="http://schemas.microsoft.com/office/drawing/2014/main" xmlns="" id="{2C61CD80-EDAD-402C-B1A7-BC3CE5C0EA2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60392" y="2369700"/>
                <a:ext cx="495749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8" name="Rettangolo 8">
              <a:extLst>
                <a:ext uri="{FF2B5EF4-FFF2-40B4-BE49-F238E27FC236}">
                  <a16:creationId xmlns:a16="http://schemas.microsoft.com/office/drawing/2014/main" xmlns="" id="{487EBC37-AFF5-47FD-9D30-8C00A5A4A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4322" y="2024349"/>
              <a:ext cx="121943" cy="333242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5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4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3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2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en-US" sz="1089"/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en-US" sz="1089"/>
                <a:t>1</a:t>
              </a:r>
              <a:endParaRPr lang="en-GB" altLang="en-US" sz="1089"/>
            </a:p>
          </p:txBody>
        </p:sp>
        <p:sp>
          <p:nvSpPr>
            <p:cNvPr id="9" name="Freccia in su 17">
              <a:extLst>
                <a:ext uri="{FF2B5EF4-FFF2-40B4-BE49-F238E27FC236}">
                  <a16:creationId xmlns:a16="http://schemas.microsoft.com/office/drawing/2014/main" xmlns="" id="{DAF019CB-3BE7-4852-9AFF-78B972257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1672" y="2543650"/>
              <a:ext cx="326906" cy="2241932"/>
            </a:xfrm>
            <a:prstGeom prst="upArrow">
              <a:avLst>
                <a:gd name="adj1" fmla="val 50000"/>
                <a:gd name="adj2" fmla="val 50003"/>
              </a:avLst>
            </a:prstGeom>
            <a:solidFill>
              <a:srgbClr val="00B0F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0" name="Freccia in giù 18">
              <a:extLst>
                <a:ext uri="{FF2B5EF4-FFF2-40B4-BE49-F238E27FC236}">
                  <a16:creationId xmlns:a16="http://schemas.microsoft.com/office/drawing/2014/main" xmlns="" id="{9B3D2D62-2AC6-4CE0-B1E0-63E289026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3054" y="2511763"/>
              <a:ext cx="260661" cy="1083332"/>
            </a:xfrm>
            <a:prstGeom prst="downArrow">
              <a:avLst>
                <a:gd name="adj1" fmla="val 50000"/>
                <a:gd name="adj2" fmla="val 50092"/>
              </a:avLst>
            </a:prstGeom>
            <a:solidFill>
              <a:srgbClr val="00B05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1" name="Freccia in giù 19">
              <a:extLst>
                <a:ext uri="{FF2B5EF4-FFF2-40B4-BE49-F238E27FC236}">
                  <a16:creationId xmlns:a16="http://schemas.microsoft.com/office/drawing/2014/main" xmlns="" id="{0DC78304-3E9C-494D-B84F-DA7C27B4C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6130" y="2511764"/>
              <a:ext cx="260661" cy="2241932"/>
            </a:xfrm>
            <a:prstGeom prst="downArrow">
              <a:avLst>
                <a:gd name="adj1" fmla="val 50000"/>
                <a:gd name="adj2" fmla="val 50120"/>
              </a:avLst>
            </a:prstGeom>
            <a:solidFill>
              <a:srgbClr val="FFC000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  <p:sp>
          <p:nvSpPr>
            <p:cNvPr id="12" name="Freccia in giù 20">
              <a:extLst>
                <a:ext uri="{FF2B5EF4-FFF2-40B4-BE49-F238E27FC236}">
                  <a16:creationId xmlns:a16="http://schemas.microsoft.com/office/drawing/2014/main" xmlns="" id="{1B093839-5F6D-4761-8B1A-D75CF3979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4222" y="3525461"/>
              <a:ext cx="326906" cy="1275967"/>
            </a:xfrm>
            <a:prstGeom prst="downArrow">
              <a:avLst>
                <a:gd name="adj1" fmla="val 50000"/>
                <a:gd name="adj2" fmla="val 49941"/>
              </a:avLst>
            </a:prstGeom>
            <a:solidFill>
              <a:srgbClr val="7030A0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sz="1633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4C97AD9-5964-4EF4-9D4D-E39236C631A3}"/>
              </a:ext>
            </a:extLst>
          </p:cNvPr>
          <p:cNvSpPr/>
          <p:nvPr/>
        </p:nvSpPr>
        <p:spPr>
          <a:xfrm>
            <a:off x="6407592" y="5305939"/>
            <a:ext cx="1877371" cy="599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Line 3 in the Lyman series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AE69BF4F-5A9F-4E80-8B11-42E7A88C6895}"/>
              </a:ext>
            </a:extLst>
          </p:cNvPr>
          <p:cNvSpPr/>
          <p:nvPr/>
        </p:nvSpPr>
        <p:spPr>
          <a:xfrm>
            <a:off x="7753920" y="3997163"/>
            <a:ext cx="1865622" cy="599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Line 2 in the Balmer series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57BA315-9488-45FB-80C3-5EA185F72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54" t="12790" r="13668"/>
          <a:stretch/>
        </p:blipFill>
        <p:spPr>
          <a:xfrm>
            <a:off x="880376" y="1886070"/>
            <a:ext cx="4005244" cy="3719535"/>
          </a:xfrm>
          <a:prstGeom prst="rect">
            <a:avLst/>
          </a:prstGeom>
        </p:spPr>
      </p:pic>
      <p:sp>
        <p:nvSpPr>
          <p:cNvPr id="81" name="Star: 5 Points 80">
            <a:extLst>
              <a:ext uri="{FF2B5EF4-FFF2-40B4-BE49-F238E27FC236}">
                <a16:creationId xmlns:a16="http://schemas.microsoft.com/office/drawing/2014/main" xmlns="" id="{B03279BC-07AF-4F87-80A4-006DA933B836}"/>
              </a:ext>
            </a:extLst>
          </p:cNvPr>
          <p:cNvSpPr/>
          <p:nvPr/>
        </p:nvSpPr>
        <p:spPr>
          <a:xfrm>
            <a:off x="1434918" y="2608097"/>
            <a:ext cx="381366" cy="274773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Star: 5 Points 82">
            <a:extLst>
              <a:ext uri="{FF2B5EF4-FFF2-40B4-BE49-F238E27FC236}">
                <a16:creationId xmlns:a16="http://schemas.microsoft.com/office/drawing/2014/main" xmlns="" id="{6DFB0D06-8AFF-4F63-9533-EE60021A0D3B}"/>
              </a:ext>
            </a:extLst>
          </p:cNvPr>
          <p:cNvSpPr/>
          <p:nvPr/>
        </p:nvSpPr>
        <p:spPr>
          <a:xfrm>
            <a:off x="1199664" y="3429000"/>
            <a:ext cx="381366" cy="316837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5" name="Star: 5 Points 84">
            <a:extLst>
              <a:ext uri="{FF2B5EF4-FFF2-40B4-BE49-F238E27FC236}">
                <a16:creationId xmlns:a16="http://schemas.microsoft.com/office/drawing/2014/main" xmlns="" id="{D220E1E4-9F92-4C75-A676-3BDE447DA655}"/>
              </a:ext>
            </a:extLst>
          </p:cNvPr>
          <p:cNvSpPr/>
          <p:nvPr/>
        </p:nvSpPr>
        <p:spPr>
          <a:xfrm>
            <a:off x="2324614" y="2442071"/>
            <a:ext cx="381366" cy="31683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B7C8B6B-36B6-4FBD-8F04-B7BA00A82E22}"/>
              </a:ext>
            </a:extLst>
          </p:cNvPr>
          <p:cNvSpPr/>
          <p:nvPr/>
        </p:nvSpPr>
        <p:spPr>
          <a:xfrm>
            <a:off x="9176196" y="5284617"/>
            <a:ext cx="1877371" cy="599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Line 1 in the Lyman series</a:t>
            </a:r>
          </a:p>
        </p:txBody>
      </p:sp>
    </p:spTree>
    <p:extLst>
      <p:ext uri="{BB962C8B-B14F-4D97-AF65-F5344CB8AC3E}">
        <p14:creationId xmlns:p14="http://schemas.microsoft.com/office/powerpoint/2010/main" xmlns="" val="386865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xmlns="" id="{6DD4D745-9959-4FB3-AE9E-2B9182BE2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Democritus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533B40A0-FEF5-4D64-A828-C83979DB30F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14772" indent="-414772"/>
            <a:r>
              <a:rPr lang="en-GB" altLang="en-US" dirty="0"/>
              <a:t>The laughing philosopher</a:t>
            </a:r>
          </a:p>
          <a:p>
            <a:pPr marL="414772" indent="-414772"/>
            <a:r>
              <a:rPr lang="en-GB" altLang="en-US" dirty="0"/>
              <a:t>"By convention bitter, by convention sweet, but in reality atoms and void". </a:t>
            </a:r>
          </a:p>
          <a:p>
            <a:pPr marL="414772" indent="-414772"/>
            <a:r>
              <a:rPr lang="en-GB" altLang="en-US" dirty="0"/>
              <a:t>Everything is made up of tiny pieces</a:t>
            </a:r>
            <a:endParaRPr lang="it-IT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26E23183-FC9F-4F0B-89ED-6460252A01BD}"/>
              </a:ext>
            </a:extLst>
          </p:cNvPr>
          <p:cNvSpPr>
            <a:spLocks noGrp="1" noChangeArrowheads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FE9CB8E-986A-4D19-AA73-0387A14DC257}" type="slidenum">
              <a:rPr lang="en-GB" altLang="en-US"/>
              <a:pPr/>
              <a:t>5</a:t>
            </a:fld>
            <a:endParaRPr lang="en-GB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C010C7-D2EE-451F-88E6-E6B89877F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922" y="1438855"/>
            <a:ext cx="4381237" cy="4381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92CBED-A098-4E0B-B59C-D2F1B0E0785E}"/>
              </a:ext>
            </a:extLst>
          </p:cNvPr>
          <p:cNvSpPr txBox="1"/>
          <p:nvPr/>
        </p:nvSpPr>
        <p:spPr>
          <a:xfrm>
            <a:off x="1901152" y="6221289"/>
            <a:ext cx="8389697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33" dirty="0"/>
              <a:t>http://math-science-resources.com/wp-content/uploads/2016/09/democritus.jpg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xmlns="" id="{DE1EB6EC-6D04-4E94-9F41-F072927466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Problems with Bohr’s model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79323CD-6C98-48DE-94F5-A26CED954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Contradicts what was known about the movement of a charge in an electric field</a:t>
            </a:r>
            <a:r>
              <a:rPr lang="en-GB" dirty="0"/>
              <a:t>: when a charge changes direction it must radiate energy – the electron should lose energy and fall towards the nucleus.</a:t>
            </a:r>
          </a:p>
          <a:p>
            <a:r>
              <a:rPr lang="en-GB" dirty="0"/>
              <a:t>It is </a:t>
            </a:r>
            <a:r>
              <a:rPr lang="en-GB" i="1" dirty="0"/>
              <a:t>deterministic</a:t>
            </a:r>
            <a:r>
              <a:rPr lang="en-GB" dirty="0"/>
              <a:t> which means that we should be able to calculate where the electron is at any particular moment in time. However, this isn’t possible.</a:t>
            </a:r>
          </a:p>
          <a:p>
            <a:r>
              <a:rPr lang="en-GB" dirty="0"/>
              <a:t>It explains the observed spectrum of hydrogen very well but it </a:t>
            </a:r>
            <a:r>
              <a:rPr lang="en-GB" i="1" dirty="0"/>
              <a:t>doesn’t explain the spectra of larger atoms</a:t>
            </a:r>
            <a:r>
              <a:rPr lang="en-GB"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xmlns="" id="{1FBAA3B0-2ED3-4DCB-A2E5-3EFB601F8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Waves and Particles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xmlns="" id="{FC84882A-169D-4177-B781-E39C67C762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7652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De Broglie: </a:t>
            </a:r>
          </a:p>
          <a:p>
            <a:pPr marL="780578" lvl="1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Proposed that particles can behave as waves (concept of duality).</a:t>
            </a:r>
          </a:p>
          <a:p>
            <a:pPr marL="780578" lvl="1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l-GR" sz="2400" dirty="0"/>
              <a:t>λ</a:t>
            </a:r>
            <a:r>
              <a:rPr lang="en-GB" sz="2400" dirty="0"/>
              <a:t> = h/ m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en-GB" sz="2177" dirty="0"/>
          </a:p>
          <a:p>
            <a:pPr marL="417652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Heisenberg: </a:t>
            </a:r>
          </a:p>
          <a:p>
            <a:pPr marL="780578" lvl="1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It is not possible to measure the position of an electron and its velocity at the same time: we can never be certain where the electron is. </a:t>
            </a:r>
          </a:p>
          <a:p>
            <a:pPr marL="780578" lvl="1" indent="-414772">
              <a:buFont typeface="Arial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To explain electrons we need a model which is not deterministic.</a:t>
            </a:r>
          </a:p>
          <a:p>
            <a:pPr marL="365806" lvl="1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17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234559-B1CC-4C43-809D-C13FACE781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795" y="1690688"/>
            <a:ext cx="2921187" cy="4311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0D6701-7E02-4664-BE48-10B93967C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2973389" cy="431141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olo 1">
            <a:extLst>
              <a:ext uri="{FF2B5EF4-FFF2-40B4-BE49-F238E27FC236}">
                <a16:creationId xmlns:a16="http://schemas.microsoft.com/office/drawing/2014/main" xmlns="" id="{868216E1-0E35-41FF-BDBF-2852F69D84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Standing waves</a:t>
            </a:r>
            <a:endParaRPr lang="en-GB" altLang="en-US"/>
          </a:p>
        </p:txBody>
      </p:sp>
      <p:sp>
        <p:nvSpPr>
          <p:cNvPr id="44035" name="Segnaposto contenuto 2">
            <a:extLst>
              <a:ext uri="{FF2B5EF4-FFF2-40B4-BE49-F238E27FC236}">
                <a16:creationId xmlns:a16="http://schemas.microsoft.com/office/drawing/2014/main" xmlns="" id="{A02BA130-0384-4233-84AE-C83CB02F3A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A further development of the model was to consider the electron as a wave confined to an orbit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The wave should have an integral number of wavelengths around the circle.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This condition can only be met if the circumference of an orbit can exactly accommodate an integral number of wavelengths.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Thus only certain discrete orbital radii and energies are allowed</a:t>
            </a:r>
          </a:p>
        </p:txBody>
      </p:sp>
      <p:sp>
        <p:nvSpPr>
          <p:cNvPr id="44036" name="Segnaposto numero diapositiva 3">
            <a:extLst>
              <a:ext uri="{FF2B5EF4-FFF2-40B4-BE49-F238E27FC236}">
                <a16:creationId xmlns:a16="http://schemas.microsoft.com/office/drawing/2014/main" xmlns="" id="{9FC51391-A35C-45B7-B51F-8C7DEECF1E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634674A-B401-4F52-B441-93C1CB0C96DD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52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44037" name="Picture 2" descr="http://www.chem1.com/acad/webtext/atoms/atpt-images/SnellsonAtm.jpg">
            <a:extLst>
              <a:ext uri="{FF2B5EF4-FFF2-40B4-BE49-F238E27FC236}">
                <a16:creationId xmlns:a16="http://schemas.microsoft.com/office/drawing/2014/main" xmlns="" id="{79CC2E86-F7C3-4D64-A154-CE005573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35860"/>
            <a:ext cx="5449480" cy="408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ttangolo 5">
            <a:extLst>
              <a:ext uri="{FF2B5EF4-FFF2-40B4-BE49-F238E27FC236}">
                <a16:creationId xmlns:a16="http://schemas.microsoft.com/office/drawing/2014/main" xmlns="" id="{C7938600-7B59-43F9-A0AA-A9A2E1D11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146" y="5911757"/>
            <a:ext cx="4570920" cy="23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998"/>
              <a:t>http://www.kennethsnelson.net/atom/Portrait1.html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B24C59C-AFBB-48A9-A5F7-73A328E25EFB}"/>
              </a:ext>
            </a:extLst>
          </p:cNvPr>
          <p:cNvGrpSpPr/>
          <p:nvPr/>
        </p:nvGrpSpPr>
        <p:grpSpPr>
          <a:xfrm>
            <a:off x="0" y="4473148"/>
            <a:ext cx="12207938" cy="2347784"/>
            <a:chOff x="1037966" y="1894703"/>
            <a:chExt cx="9885407" cy="12789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E2DE1D1-0E9B-4F8A-AC24-CBC3ED8B5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1037966" y="1894703"/>
              <a:ext cx="5058034" cy="12789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FBDD7E1-4330-4513-89E2-0B449AB1F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5865339" y="1894703"/>
              <a:ext cx="5058034" cy="127892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C90C91F-2C55-4050-8963-C938DF3905F1}"/>
              </a:ext>
            </a:extLst>
          </p:cNvPr>
          <p:cNvGrpSpPr/>
          <p:nvPr/>
        </p:nvGrpSpPr>
        <p:grpSpPr>
          <a:xfrm>
            <a:off x="0" y="2125364"/>
            <a:ext cx="12207938" cy="2347784"/>
            <a:chOff x="1037966" y="1894703"/>
            <a:chExt cx="9885407" cy="12789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FCB342F-1A07-4BC5-B2C8-335CDE135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1037966" y="1894703"/>
              <a:ext cx="5058034" cy="127892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76C13BA-22D9-4C2E-AA0B-1FA271B51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5865339" y="1894703"/>
              <a:ext cx="5058034" cy="127892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C6AECAD0-322F-4F0D-BEC7-D2088BE10337}"/>
              </a:ext>
            </a:extLst>
          </p:cNvPr>
          <p:cNvGrpSpPr/>
          <p:nvPr/>
        </p:nvGrpSpPr>
        <p:grpSpPr>
          <a:xfrm>
            <a:off x="-15938" y="-222420"/>
            <a:ext cx="12207938" cy="2347784"/>
            <a:chOff x="1037966" y="1894703"/>
            <a:chExt cx="9885407" cy="127892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8F530E3-C9AC-454E-A85A-47CD89D4C3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1037966" y="1894703"/>
              <a:ext cx="5058034" cy="127892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463B598-6AC4-41BE-B326-1AD2A73B9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artisticPaintStrokes/>
                      </a14:imgEffect>
                    </a14:imgLayer>
                  </a14:imgProps>
                </a:ext>
              </a:extLst>
            </a:blip>
            <a:srcRect l="9481" r="43352"/>
            <a:stretch/>
          </p:blipFill>
          <p:spPr>
            <a:xfrm>
              <a:off x="5865339" y="1894703"/>
              <a:ext cx="5058034" cy="1278924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A649620-BB18-4BA1-89BB-6FCA896AFE26}"/>
              </a:ext>
            </a:extLst>
          </p:cNvPr>
          <p:cNvSpPr/>
          <p:nvPr/>
        </p:nvSpPr>
        <p:spPr>
          <a:xfrm>
            <a:off x="5961542" y="-210065"/>
            <a:ext cx="6230458" cy="234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Demonstration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B50EDBA2-0005-4089-9EED-329350B91327}"/>
              </a:ext>
            </a:extLst>
          </p:cNvPr>
          <p:cNvSpPr/>
          <p:nvPr/>
        </p:nvSpPr>
        <p:spPr>
          <a:xfrm>
            <a:off x="9020432" y="2131542"/>
            <a:ext cx="3155630" cy="23477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2082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xmlns="" id="{CCF18A39-F250-461B-B58C-57A08E264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Schroedinger: Waves and Particles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xmlns="" id="{893CA71D-06E5-421E-9483-A4F13B743A0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dirty="0"/>
              <a:t>Proposed a model for the arrangement of the electrons in the atom as series of waves confined to particular regions of space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dirty="0"/>
              <a:t>These waves occupy defined volumes called </a:t>
            </a:r>
            <a:r>
              <a:rPr lang="en-GB" altLang="en-US" sz="2177" b="1" dirty="0"/>
              <a:t>orbitals</a:t>
            </a:r>
            <a:r>
              <a:rPr lang="en-GB" altLang="en-US" sz="2177" dirty="0"/>
              <a:t> centred on the nucleus. Electrons are standing waves located in orbitals.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dirty="0"/>
              <a:t>Each orbital has a defined shape and a defined energy.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177" dirty="0"/>
              <a:t>Orbitals are arranged in order of increasing energy as the atom increases in size and the orbitals are further from the nucleus.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xmlns="" id="{EBBCDAEF-2E57-4D2D-BC2A-BCCFB8CF8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8241" y="1721561"/>
            <a:ext cx="3130779" cy="442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02A8A79-0FA9-4EEF-A3E7-F7941D37A017}"/>
              </a:ext>
            </a:extLst>
          </p:cNvPr>
          <p:cNvSpPr/>
          <p:nvPr/>
        </p:nvSpPr>
        <p:spPr>
          <a:xfrm>
            <a:off x="7000598" y="681037"/>
            <a:ext cx="4654061" cy="5408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082" name="Title 1">
            <a:extLst>
              <a:ext uri="{FF2B5EF4-FFF2-40B4-BE49-F238E27FC236}">
                <a16:creationId xmlns:a16="http://schemas.microsoft.com/office/drawing/2014/main" xmlns="" id="{5A3985B0-8032-4974-BF0B-AC78A491A8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Orbits or orbitals?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xmlns="" id="{E014CAA3-E7CE-413C-93B8-99071C9B2D4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Note the difference between orbits and orbitals!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An </a:t>
            </a:r>
            <a:r>
              <a:rPr lang="en-GB" altLang="en-US" sz="2400" b="1" dirty="0"/>
              <a:t>orbital is a volume of space </a:t>
            </a:r>
            <a:r>
              <a:rPr lang="en-GB" altLang="en-US" sz="2400" dirty="0"/>
              <a:t>in which we have a 95% probability of finding the electron. </a:t>
            </a:r>
            <a:r>
              <a:rPr lang="en-GB" altLang="en-US" sz="2400" i="1" dirty="0"/>
              <a:t>It does not define the position of the electron, it tells us where we are most likely to find it. It is a probabilistic model.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400" dirty="0"/>
              <a:t>In contrast: </a:t>
            </a:r>
            <a:r>
              <a:rPr lang="en-GB" altLang="en-US" sz="2400" b="1" dirty="0"/>
              <a:t>orbits are defined paths </a:t>
            </a:r>
            <a:r>
              <a:rPr lang="en-GB" altLang="en-US" sz="2400" dirty="0"/>
              <a:t>– an orbit implies that we can calculate the exact speed and position of the electron at a particular point in time (like a planet orbiting the sun). It is a deterministic model.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F7DBE3-49BF-49B7-B975-34B05A17098E}"/>
              </a:ext>
            </a:extLst>
          </p:cNvPr>
          <p:cNvGrpSpPr/>
          <p:nvPr/>
        </p:nvGrpSpPr>
        <p:grpSpPr>
          <a:xfrm>
            <a:off x="7696100" y="4511339"/>
            <a:ext cx="3524806" cy="539262"/>
            <a:chOff x="4870838" y="4330730"/>
            <a:chExt cx="3524806" cy="53926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B485A2F-DBED-4EAE-BE12-60CB7C200843}"/>
                </a:ext>
              </a:extLst>
            </p:cNvPr>
            <p:cNvSpPr/>
            <p:nvPr/>
          </p:nvSpPr>
          <p:spPr>
            <a:xfrm>
              <a:off x="6502367" y="4402137"/>
              <a:ext cx="375138" cy="39644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341D4DC-2B81-4E51-A748-14BB5027B2C5}"/>
                </a:ext>
              </a:extLst>
            </p:cNvPr>
            <p:cNvSpPr/>
            <p:nvPr/>
          </p:nvSpPr>
          <p:spPr>
            <a:xfrm>
              <a:off x="4984229" y="4330730"/>
              <a:ext cx="3411415" cy="53926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DB0A19F6-88F4-4E36-80BD-8DEE3F89D890}"/>
                </a:ext>
              </a:extLst>
            </p:cNvPr>
            <p:cNvSpPr/>
            <p:nvPr/>
          </p:nvSpPr>
          <p:spPr>
            <a:xfrm>
              <a:off x="4870838" y="4498772"/>
              <a:ext cx="236809" cy="24328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6DB2B0E-BAA7-425E-B5E0-E40FE720AEDE}"/>
              </a:ext>
            </a:extLst>
          </p:cNvPr>
          <p:cNvGrpSpPr/>
          <p:nvPr/>
        </p:nvGrpSpPr>
        <p:grpSpPr>
          <a:xfrm>
            <a:off x="8114290" y="1210933"/>
            <a:ext cx="2426677" cy="2374762"/>
            <a:chOff x="8114290" y="1210933"/>
            <a:chExt cx="2426677" cy="237476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C5F2A95-E511-4071-9A1B-1CF53E3B0549}"/>
                </a:ext>
              </a:extLst>
            </p:cNvPr>
            <p:cNvSpPr/>
            <p:nvPr/>
          </p:nvSpPr>
          <p:spPr>
            <a:xfrm>
              <a:off x="8114290" y="1210933"/>
              <a:ext cx="2426677" cy="2374762"/>
            </a:xfrm>
            <a:prstGeom prst="ellipse">
              <a:avLst/>
            </a:prstGeom>
            <a:gradFill flip="none" rotWithShape="1">
              <a:gsLst>
                <a:gs pos="33000">
                  <a:srgbClr val="FFC000"/>
                </a:gs>
                <a:gs pos="71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E1FADAB8-0AAF-4F0E-B518-13FDD38B4DE1}"/>
                </a:ext>
              </a:extLst>
            </p:cNvPr>
            <p:cNvSpPr/>
            <p:nvPr/>
          </p:nvSpPr>
          <p:spPr>
            <a:xfrm>
              <a:off x="8520707" y="1610762"/>
              <a:ext cx="1613844" cy="1532609"/>
            </a:xfrm>
            <a:prstGeom prst="ellipse">
              <a:avLst/>
            </a:prstGeom>
            <a:gradFill flip="none" rotWithShape="1">
              <a:gsLst>
                <a:gs pos="33000">
                  <a:schemeClr val="accent4">
                    <a:lumMod val="20000"/>
                    <a:lumOff val="80000"/>
                  </a:schemeClr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2781F47-B08F-4C6A-92F7-E9A9C0340DF6}"/>
                </a:ext>
              </a:extLst>
            </p:cNvPr>
            <p:cNvSpPr/>
            <p:nvPr/>
          </p:nvSpPr>
          <p:spPr>
            <a:xfrm>
              <a:off x="9147843" y="2176448"/>
              <a:ext cx="375138" cy="39644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xmlns="" id="{A1829DA0-6427-4C14-B1F7-3D001E33F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Orbitals</a:t>
            </a: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xmlns="" id="{59C3B724-644D-4254-AF3B-69154666D4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40" dirty="0" err="1"/>
              <a:t>Schroedinger’s</a:t>
            </a:r>
            <a:r>
              <a:rPr lang="en-GB" altLang="en-US" sz="2540" dirty="0"/>
              <a:t> explanation involves some very difficult mathematics but in summary, an electron orbital can be described by three numbers which are related to each other: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endParaRPr lang="en-GB" altLang="en-US" sz="2540" dirty="0"/>
          </a:p>
          <a:p>
            <a:pPr marL="323378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77" dirty="0"/>
              <a:t>The principle quantum number n</a:t>
            </a:r>
          </a:p>
          <a:p>
            <a:pPr marL="323378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77" dirty="0"/>
              <a:t>The secondary quantum number </a:t>
            </a:r>
            <a:r>
              <a:rPr lang="en-GB" altLang="en-US" sz="2577" i="1" dirty="0"/>
              <a:t>l</a:t>
            </a:r>
          </a:p>
          <a:p>
            <a:pPr marL="323378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sz="2577" dirty="0"/>
              <a:t>The magnetic quantum number m</a:t>
            </a:r>
          </a:p>
        </p:txBody>
      </p:sp>
      <p:sp>
        <p:nvSpPr>
          <p:cNvPr id="47108" name="Slide Number Placeholder 2">
            <a:extLst>
              <a:ext uri="{FF2B5EF4-FFF2-40B4-BE49-F238E27FC236}">
                <a16:creationId xmlns:a16="http://schemas.microsoft.com/office/drawing/2014/main" xmlns="" id="{6448B23D-52AD-420B-BC70-157450B3CF1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FC4EB63-DD16-4D80-8841-CBAA0B821520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56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xmlns="" id="{3E0913A8-6103-449E-9690-9BE1CE3E0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principle quantum number: 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9B6246-3B22-44BD-B3F3-F63379000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14772" indent="-414772">
              <a:defRPr/>
            </a:pPr>
            <a:r>
              <a:rPr lang="en-US" dirty="0"/>
              <a:t>A whole number (integer) starting from 1</a:t>
            </a:r>
          </a:p>
          <a:p>
            <a:pPr marL="320497" indent="-414772">
              <a:defRPr/>
            </a:pPr>
            <a:r>
              <a:rPr lang="en-US" dirty="0"/>
              <a:t>Orbitals are arranged in </a:t>
            </a:r>
            <a:r>
              <a:rPr lang="en-US" b="1" dirty="0"/>
              <a:t>shells</a:t>
            </a:r>
            <a:r>
              <a:rPr lang="en-US" dirty="0"/>
              <a:t>. </a:t>
            </a:r>
          </a:p>
          <a:p>
            <a:pPr marL="320497" indent="-414772">
              <a:defRPr/>
            </a:pPr>
            <a:r>
              <a:rPr lang="en-US" b="1" dirty="0"/>
              <a:t>“n” describes the shell </a:t>
            </a:r>
            <a:r>
              <a:rPr lang="en-US" dirty="0"/>
              <a:t>where the electrons are found.</a:t>
            </a:r>
          </a:p>
          <a:p>
            <a:pPr marL="320497" indent="-414772">
              <a:defRPr/>
            </a:pPr>
            <a:r>
              <a:rPr lang="en-US" dirty="0"/>
              <a:t>The energy of electrons increases as the shell number increases (they are farther away from the nucleus)</a:t>
            </a:r>
          </a:p>
          <a:p>
            <a:pPr marL="320497" indent="-414772">
              <a:defRPr/>
            </a:pPr>
            <a:r>
              <a:rPr lang="en-US" dirty="0"/>
              <a:t>The first shell is 1, the second 2 etc.</a:t>
            </a:r>
            <a:endParaRPr lang="en-GB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xmlns="" id="{BA129EA8-2D5E-4270-A8A8-C15C8791F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secondary quantum number: </a:t>
            </a:r>
            <a:r>
              <a:rPr lang="en-GB" altLang="en-US" i="1"/>
              <a:t>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E7E7EE5-784E-4523-899F-FB55212B0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Has whole number values from:</a:t>
            </a:r>
          </a:p>
          <a:p>
            <a:r>
              <a:rPr lang="en-GB" dirty="0"/>
              <a:t>l = 0 ≤ n-1</a:t>
            </a:r>
          </a:p>
          <a:p>
            <a:r>
              <a:rPr lang="en-GB" dirty="0"/>
              <a:t>It describes the type of orbitals that are found within a sub-shell of a shell.</a:t>
            </a:r>
          </a:p>
          <a:p>
            <a:r>
              <a:rPr lang="en-GB" dirty="0"/>
              <a:t>All of the electrons with the same value for l in a sub-shell have the same energy.</a:t>
            </a:r>
          </a:p>
          <a:p>
            <a:endParaRPr lang="it-IT" dirty="0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xmlns="" id="{64C16F12-09B6-48BA-B15D-DAE75EFFB6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88D4DCEF-3BA5-4471-90E9-CD17592249C1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58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xmlns="" id="{30F115CF-1F06-4745-AA89-6157B785C0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288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The magnetic quantum number: </a:t>
            </a:r>
            <a:r>
              <a:rPr lang="en-GB" altLang="en-US" i="1"/>
              <a:t>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4ABB5382-4DC2-4291-A8EE-3185AA88F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Is a whole number with values from:</a:t>
            </a:r>
          </a:p>
          <a:p>
            <a:r>
              <a:rPr lang="en-GB" dirty="0"/>
              <a:t>-l ≤ 0 ≤ +l</a:t>
            </a:r>
          </a:p>
          <a:p>
            <a:r>
              <a:rPr lang="en-GB" dirty="0"/>
              <a:t>It describes the shape and direction of the orbital.</a:t>
            </a:r>
          </a:p>
          <a:p>
            <a:r>
              <a:rPr lang="en-GB" dirty="0"/>
              <a:t>It is the volume within a sub-shell where an electron may be found.</a:t>
            </a:r>
          </a:p>
          <a:p>
            <a:r>
              <a:rPr lang="en-GB" dirty="0"/>
              <a:t>An orbital can never contain more than 2 electrons. </a:t>
            </a:r>
          </a:p>
          <a:p>
            <a:endParaRPr lang="it-IT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xmlns="" id="{938664B9-8A7E-42C0-BA7C-C6001CA6F8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71D128B-8A62-4843-AB0B-2078AF8BC175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59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xmlns="" id="{6DD4D745-9959-4FB3-AE9E-2B9182BE2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 dirty="0"/>
              <a:t>John Dalton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xmlns="" id="{533B40A0-FEF5-4D64-A828-C83979DB30F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GB" altLang="en-US" dirty="0"/>
              <a:t>1766-1844</a:t>
            </a:r>
          </a:p>
          <a:p>
            <a:endParaRPr lang="en-GB" altLang="en-US" dirty="0"/>
          </a:p>
          <a:p>
            <a:r>
              <a:rPr lang="en-GB" altLang="en-US" dirty="0"/>
              <a:t>Described </a:t>
            </a:r>
            <a:r>
              <a:rPr lang="en-GB" altLang="en-US" dirty="0" err="1"/>
              <a:t>Daltonism</a:t>
            </a:r>
            <a:endParaRPr lang="en-GB" altLang="en-US" dirty="0"/>
          </a:p>
          <a:p>
            <a:r>
              <a:rPr lang="en-GB" altLang="en-US" dirty="0"/>
              <a:t>Developed a theory of atoms</a:t>
            </a:r>
          </a:p>
          <a:p>
            <a:r>
              <a:rPr lang="it-IT" altLang="en-US" dirty="0"/>
              <a:t>Supported Manchester United</a:t>
            </a:r>
          </a:p>
          <a:p>
            <a:endParaRPr lang="it-IT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xmlns="" id="{26E23183-FC9F-4F0B-89ED-6460252A01BD}"/>
              </a:ext>
            </a:extLst>
          </p:cNvPr>
          <p:cNvSpPr>
            <a:spLocks noGrp="1" noChangeArrowheads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FE9CB8E-986A-4D19-AA73-0387A14DC257}" type="slidenum">
              <a:rPr lang="en-GB" altLang="en-US"/>
              <a:pPr/>
              <a:t>6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4547BDD-7AFF-468B-9C4C-CDC4B9423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 t="8796" b="6565"/>
          <a:stretch/>
        </p:blipFill>
        <p:spPr>
          <a:xfrm>
            <a:off x="6433379" y="1059597"/>
            <a:ext cx="4887486" cy="551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85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2DF17C-017B-445F-A36D-B7904DB1CC61}"/>
              </a:ext>
            </a:extLst>
          </p:cNvPr>
          <p:cNvSpPr/>
          <p:nvPr/>
        </p:nvSpPr>
        <p:spPr>
          <a:xfrm>
            <a:off x="7059479" y="1500485"/>
            <a:ext cx="3981501" cy="416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226" name="Rectangle 1">
            <a:extLst>
              <a:ext uri="{FF2B5EF4-FFF2-40B4-BE49-F238E27FC236}">
                <a16:creationId xmlns:a16="http://schemas.microsoft.com/office/drawing/2014/main" xmlns="" id="{F1E3ABA3-4B8D-4036-9FCA-667752271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GB" altLang="en-US"/>
              <a:t>Electron spin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xmlns="" id="{28C645FD-7B6A-4EF0-AA73-FA147B972A48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4772" indent="-414772"/>
            <a:r>
              <a:rPr lang="en-GB" altLang="en-US" sz="2400" dirty="0"/>
              <a:t>Each orbital can accommodate two electrons, but how can this be if the electrons are negatively charged and repel each other?</a:t>
            </a:r>
          </a:p>
          <a:p>
            <a:pPr marL="414772" indent="-414772"/>
            <a:r>
              <a:rPr lang="en-GB" altLang="en-US" sz="2400" dirty="0"/>
              <a:t>Two electrons can occupy the same orbital because they have a property called </a:t>
            </a:r>
            <a:r>
              <a:rPr lang="en-GB" altLang="en-US" sz="2400" i="1" dirty="0"/>
              <a:t>spin</a:t>
            </a:r>
            <a:r>
              <a:rPr lang="en-GB" altLang="en-US" sz="2400" dirty="0"/>
              <a:t>. </a:t>
            </a:r>
          </a:p>
          <a:p>
            <a:pPr marL="414772" indent="-414772"/>
            <a:r>
              <a:rPr lang="en-GB" altLang="en-US" sz="2400" dirty="0"/>
              <a:t>The spins of two electrons in the same orbital are opposite.</a:t>
            </a:r>
          </a:p>
          <a:p>
            <a:pPr marL="414772" indent="-414772"/>
            <a:r>
              <a:rPr lang="en-GB" altLang="en-US" sz="2400" dirty="0"/>
              <a:t>This allows them to share the orbital.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9F1321C-77B8-4515-96E1-C01EBCB9BAEE}"/>
              </a:ext>
            </a:extLst>
          </p:cNvPr>
          <p:cNvSpPr/>
          <p:nvPr/>
        </p:nvSpPr>
        <p:spPr bwMode="auto">
          <a:xfrm>
            <a:off x="8013826" y="3208911"/>
            <a:ext cx="914517" cy="914517"/>
          </a:xfrm>
          <a:prstGeom prst="ellipse">
            <a:avLst/>
          </a:prstGeom>
          <a:gradFill flip="none" rotWithShape="1">
            <a:gsLst>
              <a:gs pos="13000">
                <a:schemeClr val="bg1">
                  <a:lumMod val="50000"/>
                </a:schemeClr>
              </a:gs>
              <a:gs pos="78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633">
              <a:latin typeface="Arial" charset="0"/>
              <a:ea typeface="SimSun" charset="-122"/>
            </a:endParaRPr>
          </a:p>
        </p:txBody>
      </p:sp>
      <p:cxnSp>
        <p:nvCxnSpPr>
          <p:cNvPr id="52232" name="Straight Connector 16">
            <a:extLst>
              <a:ext uri="{FF2B5EF4-FFF2-40B4-BE49-F238E27FC236}">
                <a16:creationId xmlns:a16="http://schemas.microsoft.com/office/drawing/2014/main" xmlns="" id="{C2F1C46C-097F-42CE-A255-4EAB437F065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70421" y="2555954"/>
            <a:ext cx="0" cy="78342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233" name="Curved Right Arrow 17">
            <a:extLst>
              <a:ext uri="{FF2B5EF4-FFF2-40B4-BE49-F238E27FC236}">
                <a16:creationId xmlns:a16="http://schemas.microsoft.com/office/drawing/2014/main" xmlns="" id="{EBDAC8A1-A1D4-4D3C-96BA-53C5A7F8D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9423" y="2164244"/>
            <a:ext cx="587566" cy="972077"/>
          </a:xfrm>
          <a:prstGeom prst="curvedRightArrow">
            <a:avLst>
              <a:gd name="adj1" fmla="val 24985"/>
              <a:gd name="adj2" fmla="val 49969"/>
              <a:gd name="adj3" fmla="val 27106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  <p:cxnSp>
        <p:nvCxnSpPr>
          <p:cNvPr id="52234" name="Straight Connector 14">
            <a:extLst>
              <a:ext uri="{FF2B5EF4-FFF2-40B4-BE49-F238E27FC236}">
                <a16:creationId xmlns:a16="http://schemas.microsoft.com/office/drawing/2014/main" xmlns="" id="{8CB10266-3270-435B-94C4-98613564CAE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70421" y="4122799"/>
            <a:ext cx="0" cy="91447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D6C4B4AE-94B4-4303-9CC3-4B0D02DA52D0}"/>
              </a:ext>
            </a:extLst>
          </p:cNvPr>
          <p:cNvSpPr/>
          <p:nvPr/>
        </p:nvSpPr>
        <p:spPr bwMode="auto">
          <a:xfrm>
            <a:off x="9328422" y="3208911"/>
            <a:ext cx="914517" cy="914517"/>
          </a:xfrm>
          <a:prstGeom prst="ellipse">
            <a:avLst/>
          </a:prstGeom>
          <a:gradFill flip="none" rotWithShape="1">
            <a:gsLst>
              <a:gs pos="13000">
                <a:schemeClr val="bg1">
                  <a:lumMod val="50000"/>
                </a:schemeClr>
              </a:gs>
              <a:gs pos="78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GB" sz="1633">
              <a:latin typeface="Arial" charset="0"/>
              <a:ea typeface="SimSun" charset="-122"/>
            </a:endParaRPr>
          </a:p>
        </p:txBody>
      </p:sp>
      <p:cxnSp>
        <p:nvCxnSpPr>
          <p:cNvPr id="52238" name="Straight Connector 22">
            <a:extLst>
              <a:ext uri="{FF2B5EF4-FFF2-40B4-BE49-F238E27FC236}">
                <a16:creationId xmlns:a16="http://schemas.microsoft.com/office/drawing/2014/main" xmlns="" id="{52515AE1-45B8-40DA-8220-8C56BE5E19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5245" y="2555954"/>
            <a:ext cx="0" cy="78342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2239" name="Straight Connector 24">
            <a:extLst>
              <a:ext uri="{FF2B5EF4-FFF2-40B4-BE49-F238E27FC236}">
                <a16:creationId xmlns:a16="http://schemas.microsoft.com/office/drawing/2014/main" xmlns="" id="{7538C6CD-35E8-4562-A824-93C8ADC8F9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85245" y="4122799"/>
            <a:ext cx="0" cy="91447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2240" name="Curved Right Arrow 25">
            <a:extLst>
              <a:ext uri="{FF2B5EF4-FFF2-40B4-BE49-F238E27FC236}">
                <a16:creationId xmlns:a16="http://schemas.microsoft.com/office/drawing/2014/main" xmlns="" id="{6B795600-2FC5-4EF2-8A2C-0A54D9E51A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553386" y="2164244"/>
            <a:ext cx="587566" cy="972077"/>
          </a:xfrm>
          <a:prstGeom prst="curvedRightArrow">
            <a:avLst>
              <a:gd name="adj1" fmla="val 24985"/>
              <a:gd name="adj2" fmla="val 49969"/>
              <a:gd name="adj3" fmla="val 25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633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olo 1">
            <a:extLst>
              <a:ext uri="{FF2B5EF4-FFF2-40B4-BE49-F238E27FC236}">
                <a16:creationId xmlns:a16="http://schemas.microsoft.com/office/drawing/2014/main" xmlns="" id="{11109601-5762-4383-A3C4-D94BF811B3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en-US"/>
              <a:t>Pauli</a:t>
            </a:r>
            <a:endParaRPr lang="en-GB" altLang="en-US"/>
          </a:p>
        </p:txBody>
      </p:sp>
      <p:sp>
        <p:nvSpPr>
          <p:cNvPr id="54275" name="Segnaposto contenuto 2">
            <a:extLst>
              <a:ext uri="{FF2B5EF4-FFF2-40B4-BE49-F238E27FC236}">
                <a16:creationId xmlns:a16="http://schemas.microsoft.com/office/drawing/2014/main" xmlns="" id="{EC19174A-0956-436A-BE39-4BA9921AA9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GB" altLang="en-US" sz="2177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The </a:t>
            </a:r>
            <a:r>
              <a:rPr lang="en-GB" altLang="en-US" sz="2177" b="1" dirty="0"/>
              <a:t>Pauli exclusion principle</a:t>
            </a:r>
            <a:r>
              <a:rPr lang="en-GB" altLang="en-US" sz="2177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177" dirty="0"/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177" dirty="0"/>
              <a:t>“it is impossible for two electrons of a poly-electron atom to have the same values of the four quantum numbers (</a:t>
            </a:r>
            <a:r>
              <a:rPr lang="en-GB" altLang="en-US" sz="2177" i="1" dirty="0"/>
              <a:t>n</a:t>
            </a:r>
            <a:r>
              <a:rPr lang="en-GB" altLang="en-US" sz="2177" dirty="0"/>
              <a:t>, </a:t>
            </a:r>
            <a:r>
              <a:rPr lang="en-GB" altLang="en-US" sz="2177" i="1" dirty="0"/>
              <a:t>ℓ</a:t>
            </a:r>
            <a:r>
              <a:rPr lang="en-GB" altLang="en-US" sz="2177" dirty="0"/>
              <a:t>, </a:t>
            </a:r>
            <a:r>
              <a:rPr lang="en-GB" altLang="en-US" sz="2177" i="1" dirty="0"/>
              <a:t>m</a:t>
            </a:r>
            <a:r>
              <a:rPr lang="en-GB" altLang="en-US" sz="2177" i="1" baseline="-25000" dirty="0"/>
              <a:t>ℓ</a:t>
            </a:r>
            <a:r>
              <a:rPr lang="en-GB" altLang="en-US" sz="2177" dirty="0"/>
              <a:t> and </a:t>
            </a:r>
            <a:r>
              <a:rPr lang="en-GB" altLang="en-US" sz="2177" i="1" dirty="0" err="1"/>
              <a:t>m</a:t>
            </a:r>
            <a:r>
              <a:rPr lang="en-GB" altLang="en-US" sz="2177" i="1" baseline="-25000" dirty="0" err="1"/>
              <a:t>s</a:t>
            </a:r>
            <a:r>
              <a:rPr lang="en-GB" altLang="en-US" sz="2177" dirty="0"/>
              <a:t>).”</a:t>
            </a:r>
          </a:p>
        </p:txBody>
      </p:sp>
      <p:sp>
        <p:nvSpPr>
          <p:cNvPr id="54276" name="Segnaposto numero diapositiva 3">
            <a:extLst>
              <a:ext uri="{FF2B5EF4-FFF2-40B4-BE49-F238E27FC236}">
                <a16:creationId xmlns:a16="http://schemas.microsoft.com/office/drawing/2014/main" xmlns="" id="{0B186B54-D3C4-4135-86C4-35EAAD0E88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E46966A-252C-46A3-94B7-F96559482B17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61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xmlns="" id="{93188998-6A0E-440B-8221-509759336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35270" rIns="91440" bIns="45720" rtlCol="0" anchor="ctr">
            <a:normAutofit/>
          </a:bodyPr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Types of Orbitals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787C602B-0709-4C97-A5EC-C25B16238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four types of orbitals: s, p, d, f</a:t>
            </a:r>
          </a:p>
          <a:p>
            <a:r>
              <a:rPr lang="en-GB" dirty="0"/>
              <a:t>Each has a different shape and energy.</a:t>
            </a:r>
          </a:p>
          <a:p>
            <a:r>
              <a:rPr lang="en-GB" dirty="0"/>
              <a:t>They can be represented as balloons (see following slides) but remember, this is only a representation of the volume where we are most likely to find the electron.</a:t>
            </a:r>
          </a:p>
          <a:p>
            <a:endParaRPr lang="it-IT" dirty="0"/>
          </a:p>
        </p:txBody>
      </p:sp>
      <p:sp>
        <p:nvSpPr>
          <p:cNvPr id="55300" name="Slide Number Placeholder 2">
            <a:extLst>
              <a:ext uri="{FF2B5EF4-FFF2-40B4-BE49-F238E27FC236}">
                <a16:creationId xmlns:a16="http://schemas.microsoft.com/office/drawing/2014/main" xmlns="" id="{8207B7E3-9308-4302-8449-C1701115729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7C4C288-554A-4702-A74E-692ACF1C5098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62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xmlns="" id="{647508DA-F2D1-47A7-B131-C8655D065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/>
              <a:t> What does this mean?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63051948-13FC-4E8A-A7B9-4939FED14F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The lowest energy shell nearest the nucleus has n=1 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Therefore the secondary quantum number is …l = 0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And ….m =0 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This is the 1s orbital.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It is spherical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It can hold two electrons.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177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17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D6C189-2539-4476-9D0C-832C5A3D26E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89577" l="6647" r="894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02" y="803541"/>
            <a:ext cx="5010148" cy="53734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3A4CCFFC-99EE-4BCC-95FF-7C01DD09B8D6}"/>
              </a:ext>
            </a:extLst>
          </p:cNvPr>
          <p:cNvSpPr/>
          <p:nvPr/>
        </p:nvSpPr>
        <p:spPr>
          <a:xfrm>
            <a:off x="8896865" y="3347026"/>
            <a:ext cx="308919" cy="278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0E69DF-C27D-4CC7-AA7E-2DD7BD473B9D}"/>
              </a:ext>
            </a:extLst>
          </p:cNvPr>
          <p:cNvSpPr txBox="1"/>
          <p:nvPr/>
        </p:nvSpPr>
        <p:spPr>
          <a:xfrm>
            <a:off x="2724667" y="60909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http://www.rasmol.org/software/rasmol/INSTALL.html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xmlns="" id="{647508DA-F2D1-47A7-B131-C8655D065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 Where are the electrons?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63051948-13FC-4E8A-A7B9-4939FED14F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Walking along a line which passes through the nucleus, the electrons can be found around the surface of the sphere. (think of a balloon or a football)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The probability of finding the electron at the nucleus is zero.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177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D6C189-2539-4476-9D0C-832C5A3D26E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629402" y="803541"/>
            <a:ext cx="5010148" cy="537342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3A5FE17-618B-4D2C-9B20-E658AEABBA6C}"/>
              </a:ext>
            </a:extLst>
          </p:cNvPr>
          <p:cNvCxnSpPr>
            <a:stCxn id="2" idx="1"/>
            <a:endCxn id="2" idx="3"/>
          </p:cNvCxnSpPr>
          <p:nvPr/>
        </p:nvCxnSpPr>
        <p:spPr>
          <a:xfrm>
            <a:off x="6629402" y="3490252"/>
            <a:ext cx="50101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7D269C-FDF1-4D5F-B303-A8C11BF5A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6" t="14501" r="12672" b="11062"/>
          <a:stretch/>
        </p:blipFill>
        <p:spPr>
          <a:xfrm>
            <a:off x="6799048" y="5412259"/>
            <a:ext cx="4670855" cy="12031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F8AE9189-F9D0-4A81-B6FB-4AF9863ADDAE}"/>
              </a:ext>
            </a:extLst>
          </p:cNvPr>
          <p:cNvSpPr/>
          <p:nvPr/>
        </p:nvSpPr>
        <p:spPr>
          <a:xfrm>
            <a:off x="8896865" y="3347026"/>
            <a:ext cx="308919" cy="278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85588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1">
            <a:extLst>
              <a:ext uri="{FF2B5EF4-FFF2-40B4-BE49-F238E27FC236}">
                <a16:creationId xmlns:a16="http://schemas.microsoft.com/office/drawing/2014/main" xmlns="" id="{0D1C1ECC-5DA8-48A1-A29E-FB05A5E0C9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en-US" dirty="0"/>
              <a:t> What about the next one?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xmlns="" id="{7D251A1A-DB86-4E92-8B29-4FF3D0E56C2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…n=2 …</a:t>
            </a:r>
            <a:r>
              <a:rPr lang="en-GB" sz="2540" i="1" dirty="0"/>
              <a:t>l</a:t>
            </a:r>
            <a:r>
              <a:rPr lang="en-GB" sz="2540" dirty="0"/>
              <a:t> = 0….m= 0    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this is the 2s orbital which can also hold two electrons</a:t>
            </a:r>
          </a:p>
          <a:p>
            <a:pPr marL="2880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540" dirty="0"/>
          </a:p>
          <a:p>
            <a:pPr marL="2880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sz="2540" dirty="0"/>
          </a:p>
          <a:p>
            <a:pPr marL="2880" indent="0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i="1" dirty="0"/>
              <a:t>but</a:t>
            </a:r>
            <a:r>
              <a:rPr lang="en-GB" sz="2540" dirty="0"/>
              <a:t> we also have an </a:t>
            </a:r>
            <a:r>
              <a:rPr lang="en-GB" sz="2540" i="1" dirty="0"/>
              <a:t>l </a:t>
            </a:r>
            <a:r>
              <a:rPr lang="en-GB" sz="2540" dirty="0"/>
              <a:t>= 1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… n=2 …</a:t>
            </a:r>
            <a:r>
              <a:rPr lang="en-GB" sz="2540" i="1" dirty="0"/>
              <a:t>l</a:t>
            </a:r>
            <a:r>
              <a:rPr lang="en-GB" sz="2540" dirty="0"/>
              <a:t> = 1…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540" dirty="0"/>
              <a:t>therefore m can be = -1, 0, +1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these are the 2p orbitals</a:t>
            </a:r>
          </a:p>
          <a:p>
            <a:pPr marL="780578" lvl="1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n-GB" sz="2177" dirty="0"/>
              <a:t>there are three of them, each of which can hold two electrons.</a:t>
            </a:r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  <a:p>
            <a:pPr marL="417652" indent="-414772"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8A8B06-131C-499A-9402-A2F4CF660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919" b="1972"/>
          <a:stretch/>
        </p:blipFill>
        <p:spPr>
          <a:xfrm>
            <a:off x="7069930" y="1027906"/>
            <a:ext cx="3802148" cy="378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D9DB5F-957B-4C74-BA01-C43E2B3DB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55" t="15248" r="11009" b="10764"/>
          <a:stretch/>
        </p:blipFill>
        <p:spPr>
          <a:xfrm>
            <a:off x="6722076" y="4887852"/>
            <a:ext cx="4631724" cy="10194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75C58-77E7-46FD-9AC7-FE4CE7DAA39F}"/>
              </a:ext>
            </a:extLst>
          </p:cNvPr>
          <p:cNvSpPr/>
          <p:nvPr/>
        </p:nvSpPr>
        <p:spPr>
          <a:xfrm>
            <a:off x="8203856" y="4945410"/>
            <a:ext cx="1668163" cy="36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2s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CB27D60-D953-4C39-8AF7-83F4125C2088}"/>
              </a:ext>
            </a:extLst>
          </p:cNvPr>
          <p:cNvSpPr/>
          <p:nvPr/>
        </p:nvSpPr>
        <p:spPr>
          <a:xfrm>
            <a:off x="1016988" y="1556951"/>
            <a:ext cx="10363585" cy="3880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B50659-C005-4E60-8764-E4F4A59C79E1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1016988" y="1971479"/>
            <a:ext cx="2586038" cy="3241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1E1E24-D9E2-478B-9BBF-A44C85C6C0C9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 rot="16200000">
            <a:off x="4653993" y="1971479"/>
            <a:ext cx="2586038" cy="324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8CE8DF-C42A-45DE-8E1D-3B08E8B9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7933656" y="1971479"/>
            <a:ext cx="3241356" cy="3241356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1E4BBEFD-6AB9-44EE-9D0C-141F8ACA1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2p orbitals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34994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Title 1">
            <a:extLst>
              <a:ext uri="{FF2B5EF4-FFF2-40B4-BE49-F238E27FC236}">
                <a16:creationId xmlns:a16="http://schemas.microsoft.com/office/drawing/2014/main" xmlns="" id="{F6F23117-1385-46DB-9ACE-C07AB52A8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Shapes of Orbitals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67FF10C-884C-4603-A524-AA50AB5C7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s–orbitals are spherical</a:t>
            </a:r>
          </a:p>
          <a:p>
            <a:pPr lvl="1"/>
            <a:r>
              <a:rPr lang="en-GB" dirty="0"/>
              <a:t>There is only one s-orbital in a shell</a:t>
            </a:r>
          </a:p>
          <a:p>
            <a:r>
              <a:rPr lang="en-GB" dirty="0"/>
              <a:t>p-orbitals have two lobes</a:t>
            </a:r>
          </a:p>
          <a:p>
            <a:pPr lvl="1"/>
            <a:r>
              <a:rPr lang="en-GB" dirty="0"/>
              <a:t>There are three p-orbitals in a shell</a:t>
            </a:r>
          </a:p>
          <a:p>
            <a:pPr lvl="1"/>
            <a:r>
              <a:rPr lang="en-GB" dirty="0"/>
              <a:t>They all have the same energy because they all have l = 1)</a:t>
            </a:r>
          </a:p>
          <a:p>
            <a:pPr lvl="1"/>
            <a:r>
              <a:rPr lang="en-GB" dirty="0"/>
              <a:t>They have different orientations along the x, y, and z cartesian axes.</a:t>
            </a:r>
          </a:p>
          <a:p>
            <a:endParaRPr lang="it-IT" dirty="0"/>
          </a:p>
        </p:txBody>
      </p:sp>
      <p:sp>
        <p:nvSpPr>
          <p:cNvPr id="61445" name="Slide Number Placeholder 5">
            <a:extLst>
              <a:ext uri="{FF2B5EF4-FFF2-40B4-BE49-F238E27FC236}">
                <a16:creationId xmlns:a16="http://schemas.microsoft.com/office/drawing/2014/main" xmlns="" id="{BB18B0A4-0E5D-4B9A-AD14-6CD40339980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1245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6017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10789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5561" indent="-207386" defTabSz="40757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DE11379-CB1A-4F2B-BEFF-A90C8898474C}" type="slidenum">
              <a:rPr lang="en-GB" altLang="en-US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67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1447" name="TextBox 3">
            <a:extLst>
              <a:ext uri="{FF2B5EF4-FFF2-40B4-BE49-F238E27FC236}">
                <a16:creationId xmlns:a16="http://schemas.microsoft.com/office/drawing/2014/main" xmlns="" id="{8F4A41D7-6998-4F2F-9F2E-7B86B202E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302" y="6382673"/>
            <a:ext cx="4980851" cy="4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/>
            <a:r>
              <a:rPr lang="en-GB" altLang="en-US" sz="907">
                <a:solidFill>
                  <a:schemeClr val="tx1"/>
                </a:solidFill>
              </a:rPr>
              <a:t>Picture ref: http://www.sparknotes.com/chemistry/fundamentals/atomicstructure/section1.rhtml</a:t>
            </a:r>
          </a:p>
          <a:p>
            <a:pPr eaLnBrk="1"/>
            <a:endParaRPr lang="en-GB" altLang="en-US" sz="16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6756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xmlns="" id="{0AF68C55-9CE3-45C7-AE25-6527AB0574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Shapes of Orbitals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08E62A27-09A3-46D4-B777-9C8700B98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d-orbitals are complex shapes</a:t>
            </a:r>
          </a:p>
          <a:p>
            <a:pPr lvl="1"/>
            <a:r>
              <a:rPr lang="en-GB" dirty="0"/>
              <a:t>There are five d-orbitals in a shell</a:t>
            </a:r>
          </a:p>
          <a:p>
            <a:pPr lvl="1"/>
            <a:r>
              <a:rPr lang="en-GB" dirty="0"/>
              <a:t>They all have the same energy because they all have l = 2</a:t>
            </a:r>
          </a:p>
          <a:p>
            <a:pPr lvl="1"/>
            <a:r>
              <a:rPr lang="en-GB" dirty="0"/>
              <a:t>They have different orientations and shapes along the x, y, and z cartesian axes.</a:t>
            </a:r>
          </a:p>
          <a:p>
            <a:r>
              <a:rPr lang="en-GB" dirty="0"/>
              <a:t>f-orbitals are even more complex</a:t>
            </a:r>
          </a:p>
          <a:p>
            <a:pPr lvl="1"/>
            <a:r>
              <a:rPr lang="en-GB" dirty="0"/>
              <a:t>There are seven f-orbitals in a shell.</a:t>
            </a:r>
          </a:p>
          <a:p>
            <a:pPr lvl="1"/>
            <a:r>
              <a:rPr lang="en-GB" dirty="0"/>
              <a:t>They all have the same energy because they all have l = 3.</a:t>
            </a:r>
          </a:p>
          <a:p>
            <a:pPr lvl="1"/>
            <a:r>
              <a:rPr lang="en-GB" dirty="0"/>
              <a:t>They have different orientations and different shapes along the x, y, and z cartesian axes.</a:t>
            </a:r>
          </a:p>
          <a:p>
            <a:endParaRPr lang="it-IT" dirty="0"/>
          </a:p>
        </p:txBody>
      </p:sp>
      <p:sp>
        <p:nvSpPr>
          <p:cNvPr id="62471" name="TextBox 7">
            <a:extLst>
              <a:ext uri="{FF2B5EF4-FFF2-40B4-BE49-F238E27FC236}">
                <a16:creationId xmlns:a16="http://schemas.microsoft.com/office/drawing/2014/main" xmlns="" id="{4969C109-358B-49B0-AD02-615855B6B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697" y="6558367"/>
            <a:ext cx="4980851" cy="45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/>
            <a:r>
              <a:rPr lang="en-GB" altLang="en-US" sz="907">
                <a:solidFill>
                  <a:schemeClr val="tx1"/>
                </a:solidFill>
              </a:rPr>
              <a:t>Picture ref: http://www.sparknotes.com/chemistry/fundamentals/atomicstructure/section1.rhtml</a:t>
            </a:r>
          </a:p>
          <a:p>
            <a:pPr eaLnBrk="1"/>
            <a:endParaRPr lang="en-GB" altLang="en-US" sz="1633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0196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6B5CE-129A-439E-AB46-61E85E28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Shapes of orbitals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700C9C-0B2D-4D18-AEAB-7A5A1F7C66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it-IT" dirty="0"/>
              <a:t>Link to video demonstrations or use RasWin with Rasmol orbital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3D2A25-6CFF-4758-87A1-B4F755464A6E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7502453" y="1690688"/>
            <a:ext cx="3673545" cy="460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722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9CBC5-085B-489B-A37D-20BB5FD1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Dalton’s postulates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4E9242-F9D8-4659-9801-14391E4DF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14772" indent="-414772"/>
            <a:r>
              <a:rPr lang="en-GB" b="0" i="0" dirty="0">
                <a:effectLst/>
                <a:latin typeface="libre franklin"/>
              </a:rPr>
              <a:t>elements, in their purest state, consist of particles called atoms </a:t>
            </a:r>
          </a:p>
          <a:p>
            <a:pPr marL="414772" indent="-414772"/>
            <a:r>
              <a:rPr lang="en-GB" b="0" i="0" dirty="0">
                <a:effectLst/>
                <a:latin typeface="libre franklin"/>
              </a:rPr>
              <a:t>atoms of a specific element are all the same, down to the very last atom; </a:t>
            </a:r>
          </a:p>
          <a:p>
            <a:pPr marL="414772" indent="-414772"/>
            <a:r>
              <a:rPr lang="en-GB" b="0" i="0" dirty="0">
                <a:effectLst/>
                <a:latin typeface="libre franklin"/>
              </a:rPr>
              <a:t>atoms of different elements have different atomic weights</a:t>
            </a:r>
          </a:p>
          <a:p>
            <a:pPr marL="414772" indent="-414772"/>
            <a:r>
              <a:rPr lang="en-GB" b="0" i="0" dirty="0">
                <a:effectLst/>
                <a:latin typeface="libre franklin"/>
              </a:rPr>
              <a:t>atoms of elements unite to form chemical compounds; </a:t>
            </a:r>
          </a:p>
          <a:p>
            <a:pPr marL="414772" indent="-414772"/>
            <a:r>
              <a:rPr lang="en-GB" b="0" i="0" dirty="0">
                <a:effectLst/>
                <a:latin typeface="libre franklin"/>
              </a:rPr>
              <a:t>atoms are neither created nor destroyed in chemical reaction, only their arrangement changes.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57A95B-6D8C-4369-8842-BFEC7AAA6A3C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AF78E-4987-4DEB-8699-8A97C23CC805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1826672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23270-C412-4CA2-967F-986F90DD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End of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F0A291-EBA0-4637-90CC-608BB514D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80050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8C4A4FB5-ED4D-4B82-988F-35024176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Spectroscopy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6E01B5-34B5-4634-B096-F86BFD3B2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If matter is made of atoms, how can we find out what they 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0CCFBC-0AAB-436E-A90E-0C2857C368A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AF78E-4987-4DEB-8699-8A97C23CC805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96646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DC4DF1-A179-49CB-86F5-9E828FFA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Bunsen and Kirchoff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67F3D2-8268-4DC2-987C-ED19024A82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14772" indent="-414772"/>
            <a:r>
              <a:rPr lang="it-IT" dirty="0"/>
              <a:t>Studies of heated metal salts</a:t>
            </a:r>
          </a:p>
          <a:p>
            <a:pPr marL="414772" indent="-414772"/>
            <a:r>
              <a:rPr lang="it-IT" dirty="0"/>
              <a:t>Invention of the spectroscope</a:t>
            </a:r>
          </a:p>
          <a:p>
            <a:pPr marL="414772" indent="-414772"/>
            <a:r>
              <a:rPr lang="it-IT" dirty="0"/>
              <a:t>Discovery of caesium and rubidium</a:t>
            </a:r>
          </a:p>
          <a:p>
            <a:pPr marL="414772" indent="-414772"/>
            <a:r>
              <a:rPr lang="it-IT" dirty="0"/>
              <a:t>Formulation of laws of spectroscopy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399476-FA1F-43BA-8ED9-D5F528042A00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5AF78E-4987-4DEB-8699-8A97C23CC805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5A6008-4EEA-43D0-B736-61416C960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118" y="536769"/>
            <a:ext cx="4256964" cy="57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551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2634</Words>
  <Application>Microsoft Office PowerPoint</Application>
  <PresentationFormat>Personalizzato</PresentationFormat>
  <Paragraphs>441</Paragraphs>
  <Slides>70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71" baseType="lpstr">
      <vt:lpstr>Office Theme</vt:lpstr>
      <vt:lpstr>Diapositiva 1</vt:lpstr>
      <vt:lpstr>Atoms</vt:lpstr>
      <vt:lpstr>Summary</vt:lpstr>
      <vt:lpstr>How do we know about atoms?</vt:lpstr>
      <vt:lpstr>Democritus</vt:lpstr>
      <vt:lpstr>John Dalton</vt:lpstr>
      <vt:lpstr>Dalton’s postulates</vt:lpstr>
      <vt:lpstr>Spectroscopy</vt:lpstr>
      <vt:lpstr>Bunsen and Kirchoff</vt:lpstr>
      <vt:lpstr>The spectroscope</vt:lpstr>
      <vt:lpstr>The spectroscope</vt:lpstr>
      <vt:lpstr>Light sources</vt:lpstr>
      <vt:lpstr>What is a spectrum?</vt:lpstr>
      <vt:lpstr>Light - wavelength</vt:lpstr>
      <vt:lpstr>Three situations: (1)</vt:lpstr>
      <vt:lpstr>Three situations: (2)</vt:lpstr>
      <vt:lpstr>Three situations: (3)</vt:lpstr>
      <vt:lpstr>Three situations:</vt:lpstr>
      <vt:lpstr>Three situations:</vt:lpstr>
      <vt:lpstr>The spectroscope (a reminder)</vt:lpstr>
      <vt:lpstr>Emission spectra</vt:lpstr>
      <vt:lpstr>Hydrogen</vt:lpstr>
      <vt:lpstr>A spectroscope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Inside the atom</vt:lpstr>
      <vt:lpstr>Atoms</vt:lpstr>
      <vt:lpstr>Thomson – the electron</vt:lpstr>
      <vt:lpstr>Diapositiva 34</vt:lpstr>
      <vt:lpstr>Electrons</vt:lpstr>
      <vt:lpstr>Rutherford</vt:lpstr>
      <vt:lpstr>Diapositiva 37</vt:lpstr>
      <vt:lpstr>Bohr et al</vt:lpstr>
      <vt:lpstr>Returning to hydrogen</vt:lpstr>
      <vt:lpstr>The Bohr model of hydrogen</vt:lpstr>
      <vt:lpstr>The Bohr model of hydrogen</vt:lpstr>
      <vt:lpstr>The Bohr model of hydrogen</vt:lpstr>
      <vt:lpstr>The Bohr model of hydrogen</vt:lpstr>
      <vt:lpstr>The Bohr model of hydrogen</vt:lpstr>
      <vt:lpstr>The spectrum of hydrogen</vt:lpstr>
      <vt:lpstr>Bohr’s model</vt:lpstr>
      <vt:lpstr>The full spectrum of hydrogen</vt:lpstr>
      <vt:lpstr>Why do we see more than one line?</vt:lpstr>
      <vt:lpstr>Why do we see more than one line?</vt:lpstr>
      <vt:lpstr>Problems with Bohr’s model</vt:lpstr>
      <vt:lpstr>Waves and Particles</vt:lpstr>
      <vt:lpstr>Standing waves</vt:lpstr>
      <vt:lpstr>Diapositiva 53</vt:lpstr>
      <vt:lpstr>Schroedinger: Waves and Particles</vt:lpstr>
      <vt:lpstr>Orbits or orbitals?</vt:lpstr>
      <vt:lpstr>Orbitals</vt:lpstr>
      <vt:lpstr>The principle quantum number: n</vt:lpstr>
      <vt:lpstr>The secondary quantum number: l</vt:lpstr>
      <vt:lpstr>The magnetic quantum number: m</vt:lpstr>
      <vt:lpstr>Electron spin</vt:lpstr>
      <vt:lpstr>Pauli</vt:lpstr>
      <vt:lpstr>Types of Orbitals</vt:lpstr>
      <vt:lpstr> What does this mean?</vt:lpstr>
      <vt:lpstr> Where are the electrons?</vt:lpstr>
      <vt:lpstr> What about the next one?</vt:lpstr>
      <vt:lpstr>2p orbitals</vt:lpstr>
      <vt:lpstr>Shapes of Orbitals</vt:lpstr>
      <vt:lpstr>Shapes of Orbitals</vt:lpstr>
      <vt:lpstr>Shapes of orbitals</vt:lpstr>
      <vt:lpstr>End of section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 Kennedy</dc:creator>
  <cp:lastModifiedBy>computer</cp:lastModifiedBy>
  <cp:revision>80</cp:revision>
  <dcterms:created xsi:type="dcterms:W3CDTF">2020-10-27T21:57:09Z</dcterms:created>
  <dcterms:modified xsi:type="dcterms:W3CDTF">2020-11-09T09:35:48Z</dcterms:modified>
</cp:coreProperties>
</file>